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62"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D5D"/>
    <a:srgbClr val="0000FF"/>
    <a:srgbClr val="000066"/>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varScale="1">
        <p:scale>
          <a:sx n="86" d="100"/>
          <a:sy n="86" d="100"/>
        </p:scale>
        <p:origin x="470"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D326F9C-C872-4592-B2B1-6C7B5A967BAB}" type="datetime4">
              <a:rPr lang="en-US" smtClean="0"/>
              <a:t>October 10, 2021</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37DC3B2-0BBE-4342-84D0-2167B536CF14}" type="slidenum">
              <a:rPr lang="en-US" smtClean="0"/>
              <a:t>‹#›</a:t>
            </a:fld>
            <a:endParaRPr lang="en-US"/>
          </a:p>
        </p:txBody>
      </p:sp>
    </p:spTree>
    <p:extLst>
      <p:ext uri="{BB962C8B-B14F-4D97-AF65-F5344CB8AC3E}">
        <p14:creationId xmlns:p14="http://schemas.microsoft.com/office/powerpoint/2010/main" val="3599311510"/>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E40CEE7-146D-4959-8DAB-03D18C40309F}" type="datetime4">
              <a:rPr lang="en-US" smtClean="0"/>
              <a:t>October 10, 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5CFB4E-64E7-45B1-A2FD-9011405ED1F4}" type="slidenum">
              <a:rPr lang="en-US" smtClean="0"/>
              <a:t>‹#›</a:t>
            </a:fld>
            <a:endParaRPr lang="en-US"/>
          </a:p>
        </p:txBody>
      </p:sp>
    </p:spTree>
    <p:extLst>
      <p:ext uri="{BB962C8B-B14F-4D97-AF65-F5344CB8AC3E}">
        <p14:creationId xmlns:p14="http://schemas.microsoft.com/office/powerpoint/2010/main" val="2749795314"/>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F00091E6-AEAD-4595-9FFC-D82C11995FEF}"/>
              </a:ext>
            </a:extLst>
          </p:cNvPr>
          <p:cNvSpPr>
            <a:spLocks noGrp="1"/>
          </p:cNvSpPr>
          <p:nvPr>
            <p:ph type="body" sz="quarter" idx="10" hasCustomPrompt="1"/>
          </p:nvPr>
        </p:nvSpPr>
        <p:spPr>
          <a:xfrm>
            <a:off x="4030344" y="1379765"/>
            <a:ext cx="2934714"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2-digit team id&gt;</a:t>
            </a:r>
          </a:p>
        </p:txBody>
      </p:sp>
      <p:sp>
        <p:nvSpPr>
          <p:cNvPr id="9" name="TextBox 8">
            <a:extLst>
              <a:ext uri="{FF2B5EF4-FFF2-40B4-BE49-F238E27FC236}">
                <a16:creationId xmlns:a16="http://schemas.microsoft.com/office/drawing/2014/main" id="{947A2DE4-7BFD-4676-BBE3-8134E3ADD9A0}"/>
              </a:ext>
            </a:extLst>
          </p:cNvPr>
          <p:cNvSpPr txBox="1"/>
          <p:nvPr userDrawn="1"/>
        </p:nvSpPr>
        <p:spPr>
          <a:xfrm>
            <a:off x="158309" y="1379764"/>
            <a:ext cx="3858429" cy="276999"/>
          </a:xfrm>
          <a:prstGeom prst="rect">
            <a:avLst/>
          </a:prstGeom>
          <a:noFill/>
        </p:spPr>
        <p:txBody>
          <a:bodyPr wrap="none" lIns="0" tIns="0" rIns="0" bIns="0" rtlCol="0" anchor="ctr" anchorCtr="1">
            <a:spAutoFit/>
          </a:bodyPr>
          <a:lstStyle/>
          <a:p>
            <a:pPr algn="ctr"/>
            <a:r>
              <a:rPr lang="en-US" b="1" dirty="0"/>
              <a:t>Project Status Report</a:t>
            </a:r>
            <a:r>
              <a:rPr lang="en-US" b="1"/>
              <a:t>:  CEEn-2019CPST-0</a:t>
            </a:r>
            <a:endParaRPr lang="en-US" b="1" dirty="0"/>
          </a:p>
        </p:txBody>
      </p:sp>
      <p:sp>
        <p:nvSpPr>
          <p:cNvPr id="10" name="Text Placeholder 7">
            <a:extLst>
              <a:ext uri="{FF2B5EF4-FFF2-40B4-BE49-F238E27FC236}">
                <a16:creationId xmlns:a16="http://schemas.microsoft.com/office/drawing/2014/main" id="{E4EA7D44-30E0-4793-8A44-38E59A9BA165}"/>
              </a:ext>
            </a:extLst>
          </p:cNvPr>
          <p:cNvSpPr>
            <a:spLocks noGrp="1"/>
          </p:cNvSpPr>
          <p:nvPr>
            <p:ph type="body" sz="quarter" idx="11" hasCustomPrompt="1"/>
          </p:nvPr>
        </p:nvSpPr>
        <p:spPr>
          <a:xfrm>
            <a:off x="1797412" y="1953759"/>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project title here&gt;</a:t>
            </a:r>
          </a:p>
        </p:txBody>
      </p:sp>
      <p:sp>
        <p:nvSpPr>
          <p:cNvPr id="12" name="Text Placeholder 7">
            <a:extLst>
              <a:ext uri="{FF2B5EF4-FFF2-40B4-BE49-F238E27FC236}">
                <a16:creationId xmlns:a16="http://schemas.microsoft.com/office/drawing/2014/main" id="{1D1DA323-3E4F-4295-A822-9D3EA0D45904}"/>
              </a:ext>
            </a:extLst>
          </p:cNvPr>
          <p:cNvSpPr>
            <a:spLocks noGrp="1"/>
          </p:cNvSpPr>
          <p:nvPr>
            <p:ph type="body" sz="quarter" idx="12" hasCustomPrompt="1"/>
          </p:nvPr>
        </p:nvSpPr>
        <p:spPr>
          <a:xfrm>
            <a:off x="1797413" y="1656763"/>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team member names&gt;</a:t>
            </a:r>
          </a:p>
        </p:txBody>
      </p:sp>
      <p:sp>
        <p:nvSpPr>
          <p:cNvPr id="13" name="TextBox 12">
            <a:extLst>
              <a:ext uri="{FF2B5EF4-FFF2-40B4-BE49-F238E27FC236}">
                <a16:creationId xmlns:a16="http://schemas.microsoft.com/office/drawing/2014/main" id="{74B4EFA2-85F8-4BCD-AA58-C1839125ABF3}"/>
              </a:ext>
            </a:extLst>
          </p:cNvPr>
          <p:cNvSpPr txBox="1"/>
          <p:nvPr userDrawn="1"/>
        </p:nvSpPr>
        <p:spPr>
          <a:xfrm>
            <a:off x="167834" y="1656762"/>
            <a:ext cx="1541769" cy="276999"/>
          </a:xfrm>
          <a:prstGeom prst="rect">
            <a:avLst/>
          </a:prstGeom>
          <a:noFill/>
        </p:spPr>
        <p:txBody>
          <a:bodyPr wrap="none" lIns="0" tIns="0" rIns="0" bIns="0" rtlCol="0" anchor="ctr" anchorCtr="1">
            <a:spAutoFit/>
          </a:bodyPr>
          <a:lstStyle/>
          <a:p>
            <a:pPr algn="l"/>
            <a:r>
              <a:rPr lang="en-US" b="1" dirty="0"/>
              <a:t>Team Members:</a:t>
            </a:r>
          </a:p>
        </p:txBody>
      </p:sp>
      <p:sp>
        <p:nvSpPr>
          <p:cNvPr id="14" name="Text Placeholder 7">
            <a:extLst>
              <a:ext uri="{FF2B5EF4-FFF2-40B4-BE49-F238E27FC236}">
                <a16:creationId xmlns:a16="http://schemas.microsoft.com/office/drawing/2014/main" id="{DCE0B8F4-FE68-4673-8B17-0861837AA5CD}"/>
              </a:ext>
            </a:extLst>
          </p:cNvPr>
          <p:cNvSpPr>
            <a:spLocks noGrp="1"/>
          </p:cNvSpPr>
          <p:nvPr>
            <p:ph type="body" sz="quarter" idx="13" hasCustomPrompt="1"/>
          </p:nvPr>
        </p:nvSpPr>
        <p:spPr>
          <a:xfrm>
            <a:off x="9397100" y="1360713"/>
            <a:ext cx="2627066"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report date&gt;</a:t>
            </a:r>
          </a:p>
        </p:txBody>
      </p:sp>
      <p:sp>
        <p:nvSpPr>
          <p:cNvPr id="15" name="TextBox 14">
            <a:extLst>
              <a:ext uri="{FF2B5EF4-FFF2-40B4-BE49-F238E27FC236}">
                <a16:creationId xmlns:a16="http://schemas.microsoft.com/office/drawing/2014/main" id="{9D506FF2-2C0E-4609-ACB7-A92000432FD0}"/>
              </a:ext>
            </a:extLst>
          </p:cNvPr>
          <p:cNvSpPr txBox="1"/>
          <p:nvPr userDrawn="1"/>
        </p:nvSpPr>
        <p:spPr>
          <a:xfrm>
            <a:off x="8053271" y="1360712"/>
            <a:ext cx="1217962" cy="276999"/>
          </a:xfrm>
          <a:prstGeom prst="rect">
            <a:avLst/>
          </a:prstGeom>
          <a:noFill/>
        </p:spPr>
        <p:txBody>
          <a:bodyPr wrap="none" lIns="0" tIns="0" rIns="0" bIns="0" rtlCol="0" anchor="ctr" anchorCtr="1">
            <a:spAutoFit/>
          </a:bodyPr>
          <a:lstStyle/>
          <a:p>
            <a:pPr algn="l"/>
            <a:r>
              <a:rPr lang="en-US" b="1" dirty="0"/>
              <a:t>Report Date:</a:t>
            </a:r>
          </a:p>
        </p:txBody>
      </p:sp>
      <p:sp>
        <p:nvSpPr>
          <p:cNvPr id="20" name="TextBox 19">
            <a:extLst>
              <a:ext uri="{FF2B5EF4-FFF2-40B4-BE49-F238E27FC236}">
                <a16:creationId xmlns:a16="http://schemas.microsoft.com/office/drawing/2014/main" id="{CABBFB22-7CE7-4280-B177-A17E5E3E6456}"/>
              </a:ext>
            </a:extLst>
          </p:cNvPr>
          <p:cNvSpPr txBox="1"/>
          <p:nvPr userDrawn="1"/>
        </p:nvSpPr>
        <p:spPr>
          <a:xfrm>
            <a:off x="96902" y="2325245"/>
            <a:ext cx="4737002" cy="215444"/>
          </a:xfrm>
          <a:prstGeom prst="rect">
            <a:avLst/>
          </a:prstGeom>
          <a:noFill/>
        </p:spPr>
        <p:txBody>
          <a:bodyPr wrap="none" lIns="0" tIns="0" rIns="0" bIns="0" rtlCol="0">
            <a:spAutoFit/>
          </a:bodyPr>
          <a:lstStyle/>
          <a:p>
            <a:r>
              <a:rPr lang="en-US" sz="1400" b="1" dirty="0">
                <a:solidFill>
                  <a:srgbClr val="0000FF"/>
                </a:solidFill>
              </a:rPr>
              <a:t>1) Summary of technical/non-technical challenges encountered </a:t>
            </a:r>
          </a:p>
        </p:txBody>
      </p:sp>
      <p:sp>
        <p:nvSpPr>
          <p:cNvPr id="21" name="Date Placeholder 6">
            <a:extLst>
              <a:ext uri="{FF2B5EF4-FFF2-40B4-BE49-F238E27FC236}">
                <a16:creationId xmlns:a16="http://schemas.microsoft.com/office/drawing/2014/main" id="{19241A73-3A01-4DCC-AB6F-5FFEE1B26ADF}"/>
              </a:ext>
            </a:extLst>
          </p:cNvPr>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10/10/2021</a:t>
            </a:fld>
            <a:endParaRPr lang="en-US"/>
          </a:p>
        </p:txBody>
      </p:sp>
      <p:sp>
        <p:nvSpPr>
          <p:cNvPr id="22" name="Slide Number Placeholder 8">
            <a:extLst>
              <a:ext uri="{FF2B5EF4-FFF2-40B4-BE49-F238E27FC236}">
                <a16:creationId xmlns:a16="http://schemas.microsoft.com/office/drawing/2014/main" id="{4864D0AB-4E92-4B98-BF5B-EE75B8583296}"/>
              </a:ext>
            </a:extLst>
          </p:cNvPr>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25" name="Content Placeholder 18">
            <a:extLst>
              <a:ext uri="{FF2B5EF4-FFF2-40B4-BE49-F238E27FC236}">
                <a16:creationId xmlns:a16="http://schemas.microsoft.com/office/drawing/2014/main" id="{AF4C2A50-C753-4928-B6D0-3B09B6703D5D}"/>
              </a:ext>
            </a:extLst>
          </p:cNvPr>
          <p:cNvSpPr>
            <a:spLocks noGrp="1"/>
          </p:cNvSpPr>
          <p:nvPr>
            <p:ph sz="quarter" idx="15" hasCustomPrompt="1"/>
          </p:nvPr>
        </p:nvSpPr>
        <p:spPr>
          <a:xfrm>
            <a:off x="6256604" y="2627372"/>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#2 responses here&gt;</a:t>
            </a:r>
          </a:p>
        </p:txBody>
      </p:sp>
      <p:sp>
        <p:nvSpPr>
          <p:cNvPr id="26" name="TextBox 25">
            <a:extLst>
              <a:ext uri="{FF2B5EF4-FFF2-40B4-BE49-F238E27FC236}">
                <a16:creationId xmlns:a16="http://schemas.microsoft.com/office/drawing/2014/main" id="{A991F395-4C01-4914-8929-92B961D2AB76}"/>
              </a:ext>
            </a:extLst>
          </p:cNvPr>
          <p:cNvSpPr txBox="1"/>
          <p:nvPr userDrawn="1"/>
        </p:nvSpPr>
        <p:spPr>
          <a:xfrm>
            <a:off x="6067756" y="2324287"/>
            <a:ext cx="4318362" cy="215444"/>
          </a:xfrm>
          <a:prstGeom prst="rect">
            <a:avLst/>
          </a:prstGeom>
          <a:noFill/>
        </p:spPr>
        <p:txBody>
          <a:bodyPr wrap="none" lIns="0" tIns="0" rIns="0" bIns="0" rtlCol="0">
            <a:spAutoFit/>
          </a:bodyPr>
          <a:lstStyle/>
          <a:p>
            <a:r>
              <a:rPr lang="en-US" sz="1400" b="1" dirty="0">
                <a:solidFill>
                  <a:srgbClr val="0000FF"/>
                </a:solidFill>
              </a:rPr>
              <a:t>2) Team approaches &amp; resolutions to overcome challenges</a:t>
            </a:r>
          </a:p>
        </p:txBody>
      </p:sp>
      <p:sp>
        <p:nvSpPr>
          <p:cNvPr id="28" name="TextBox 27">
            <a:extLst>
              <a:ext uri="{FF2B5EF4-FFF2-40B4-BE49-F238E27FC236}">
                <a16:creationId xmlns:a16="http://schemas.microsoft.com/office/drawing/2014/main" id="{FE2D59C1-0F80-4246-A242-54B902601316}"/>
              </a:ext>
            </a:extLst>
          </p:cNvPr>
          <p:cNvSpPr txBox="1"/>
          <p:nvPr userDrawn="1"/>
        </p:nvSpPr>
        <p:spPr>
          <a:xfrm>
            <a:off x="96902" y="4372933"/>
            <a:ext cx="4470263" cy="215444"/>
          </a:xfrm>
          <a:prstGeom prst="rect">
            <a:avLst/>
          </a:prstGeom>
          <a:noFill/>
        </p:spPr>
        <p:txBody>
          <a:bodyPr wrap="none" lIns="0" tIns="0" rIns="0" bIns="0" rtlCol="0">
            <a:spAutoFit/>
          </a:bodyPr>
          <a:lstStyle/>
          <a:p>
            <a:r>
              <a:rPr lang="en-US" sz="1400" b="1" dirty="0">
                <a:solidFill>
                  <a:srgbClr val="0000FF"/>
                </a:solidFill>
              </a:rPr>
              <a:t>3) Status of challenge resolutions &amp; potential project impact</a:t>
            </a:r>
          </a:p>
        </p:txBody>
      </p:sp>
      <p:sp>
        <p:nvSpPr>
          <p:cNvPr id="29" name="Content Placeholder 18">
            <a:extLst>
              <a:ext uri="{FF2B5EF4-FFF2-40B4-BE49-F238E27FC236}">
                <a16:creationId xmlns:a16="http://schemas.microsoft.com/office/drawing/2014/main" id="{75F8EE5F-251A-4B1A-AA4D-272BFD45C5E7}"/>
              </a:ext>
            </a:extLst>
          </p:cNvPr>
          <p:cNvSpPr>
            <a:spLocks noGrp="1"/>
          </p:cNvSpPr>
          <p:nvPr>
            <p:ph sz="quarter" idx="17" hasCustomPrompt="1"/>
          </p:nvPr>
        </p:nvSpPr>
        <p:spPr>
          <a:xfrm>
            <a:off x="6256604"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#4 responses here&gt;</a:t>
            </a:r>
          </a:p>
        </p:txBody>
      </p:sp>
      <p:sp>
        <p:nvSpPr>
          <p:cNvPr id="30" name="TextBox 29">
            <a:extLst>
              <a:ext uri="{FF2B5EF4-FFF2-40B4-BE49-F238E27FC236}">
                <a16:creationId xmlns:a16="http://schemas.microsoft.com/office/drawing/2014/main" id="{A25E2656-FA2F-424F-9A20-7676075FCF54}"/>
              </a:ext>
            </a:extLst>
          </p:cNvPr>
          <p:cNvSpPr txBox="1"/>
          <p:nvPr userDrawn="1"/>
        </p:nvSpPr>
        <p:spPr>
          <a:xfrm>
            <a:off x="6067756" y="4372933"/>
            <a:ext cx="2109167" cy="215444"/>
          </a:xfrm>
          <a:prstGeom prst="rect">
            <a:avLst/>
          </a:prstGeom>
          <a:noFill/>
        </p:spPr>
        <p:txBody>
          <a:bodyPr wrap="none" lIns="0" tIns="0" rIns="0" bIns="0" rtlCol="0">
            <a:spAutoFit/>
          </a:bodyPr>
          <a:lstStyle/>
          <a:p>
            <a:r>
              <a:rPr lang="en-US" sz="1400" b="1" dirty="0">
                <a:solidFill>
                  <a:srgbClr val="0000FF"/>
                </a:solidFill>
              </a:rPr>
              <a:t>4) Project status &amp; summary</a:t>
            </a:r>
          </a:p>
        </p:txBody>
      </p:sp>
      <p:sp>
        <p:nvSpPr>
          <p:cNvPr id="32" name="Content Placeholder 18">
            <a:extLst>
              <a:ext uri="{FF2B5EF4-FFF2-40B4-BE49-F238E27FC236}">
                <a16:creationId xmlns:a16="http://schemas.microsoft.com/office/drawing/2014/main" id="{407456FB-6E64-4E56-9517-9B38A07D1C20}"/>
              </a:ext>
            </a:extLst>
          </p:cNvPr>
          <p:cNvSpPr>
            <a:spLocks noGrp="1"/>
          </p:cNvSpPr>
          <p:nvPr>
            <p:ph sz="quarter" idx="18" hasCustomPrompt="1"/>
          </p:nvPr>
        </p:nvSpPr>
        <p:spPr>
          <a:xfrm>
            <a:off x="285750" y="2629087"/>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#1 responses here&gt;</a:t>
            </a:r>
          </a:p>
        </p:txBody>
      </p:sp>
      <p:sp>
        <p:nvSpPr>
          <p:cNvPr id="33" name="Content Placeholder 18">
            <a:extLst>
              <a:ext uri="{FF2B5EF4-FFF2-40B4-BE49-F238E27FC236}">
                <a16:creationId xmlns:a16="http://schemas.microsoft.com/office/drawing/2014/main" id="{3FA782C0-8AEA-4B41-A0A4-92518E47E647}"/>
              </a:ext>
            </a:extLst>
          </p:cNvPr>
          <p:cNvSpPr>
            <a:spLocks noGrp="1"/>
          </p:cNvSpPr>
          <p:nvPr>
            <p:ph sz="quarter" idx="19" hasCustomPrompt="1"/>
          </p:nvPr>
        </p:nvSpPr>
        <p:spPr>
          <a:xfrm>
            <a:off x="285750"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#3 responses here&gt;</a:t>
            </a:r>
          </a:p>
        </p:txBody>
      </p:sp>
      <p:sp>
        <p:nvSpPr>
          <p:cNvPr id="34" name="TextBox 33">
            <a:extLst>
              <a:ext uri="{FF2B5EF4-FFF2-40B4-BE49-F238E27FC236}">
                <a16:creationId xmlns:a16="http://schemas.microsoft.com/office/drawing/2014/main" id="{E2A4501A-1661-4BF2-B6A3-F21E7F662EC0}"/>
              </a:ext>
            </a:extLst>
          </p:cNvPr>
          <p:cNvSpPr txBox="1"/>
          <p:nvPr userDrawn="1"/>
        </p:nvSpPr>
        <p:spPr>
          <a:xfrm>
            <a:off x="167834" y="1943472"/>
            <a:ext cx="1215461" cy="276999"/>
          </a:xfrm>
          <a:prstGeom prst="rect">
            <a:avLst/>
          </a:prstGeom>
          <a:noFill/>
        </p:spPr>
        <p:txBody>
          <a:bodyPr wrap="none" lIns="0" tIns="0" rIns="0" bIns="0" rtlCol="0" anchor="ctr" anchorCtr="1">
            <a:spAutoFit/>
          </a:bodyPr>
          <a:lstStyle/>
          <a:p>
            <a:pPr algn="l"/>
            <a:r>
              <a:rPr lang="en-US" b="1" dirty="0"/>
              <a:t>Project Title:</a:t>
            </a:r>
          </a:p>
        </p:txBody>
      </p:sp>
      <p:sp>
        <p:nvSpPr>
          <p:cNvPr id="35" name="Text Placeholder 37">
            <a:extLst>
              <a:ext uri="{FF2B5EF4-FFF2-40B4-BE49-F238E27FC236}">
                <a16:creationId xmlns:a16="http://schemas.microsoft.com/office/drawing/2014/main" id="{67AD0BD6-EB2C-4477-9DDC-32FEDF98C661}"/>
              </a:ext>
            </a:extLst>
          </p:cNvPr>
          <p:cNvSpPr>
            <a:spLocks noGrp="1"/>
          </p:cNvSpPr>
          <p:nvPr>
            <p:ph type="body" sz="quarter" idx="20" hasCustomPrompt="1"/>
          </p:nvPr>
        </p:nvSpPr>
        <p:spPr>
          <a:xfrm>
            <a:off x="4094535" y="6518642"/>
            <a:ext cx="318578"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6" name="Text Placeholder 37">
            <a:extLst>
              <a:ext uri="{FF2B5EF4-FFF2-40B4-BE49-F238E27FC236}">
                <a16:creationId xmlns:a16="http://schemas.microsoft.com/office/drawing/2014/main" id="{2FDE6B96-2A63-45E4-800C-B86D262ED707}"/>
              </a:ext>
            </a:extLst>
          </p:cNvPr>
          <p:cNvSpPr>
            <a:spLocks noGrp="1"/>
          </p:cNvSpPr>
          <p:nvPr>
            <p:ph type="body" sz="quarter" idx="21" hasCustomPrompt="1"/>
          </p:nvPr>
        </p:nvSpPr>
        <p:spPr>
          <a:xfrm>
            <a:off x="5570909" y="6518642"/>
            <a:ext cx="318579"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7" name="Text Placeholder 37">
            <a:extLst>
              <a:ext uri="{FF2B5EF4-FFF2-40B4-BE49-F238E27FC236}">
                <a16:creationId xmlns:a16="http://schemas.microsoft.com/office/drawing/2014/main" id="{F630E1C9-CDFA-48BD-9F8E-3C817719990D}"/>
              </a:ext>
            </a:extLst>
          </p:cNvPr>
          <p:cNvSpPr>
            <a:spLocks noGrp="1"/>
          </p:cNvSpPr>
          <p:nvPr>
            <p:ph type="body" sz="quarter" idx="22" hasCustomPrompt="1"/>
          </p:nvPr>
        </p:nvSpPr>
        <p:spPr>
          <a:xfrm>
            <a:off x="7009185" y="6518642"/>
            <a:ext cx="318580"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8" name="Text Placeholder 37">
            <a:extLst>
              <a:ext uri="{FF2B5EF4-FFF2-40B4-BE49-F238E27FC236}">
                <a16:creationId xmlns:a16="http://schemas.microsoft.com/office/drawing/2014/main" id="{D4476EEE-C27B-4703-A83C-ED770F98708F}"/>
              </a:ext>
            </a:extLst>
          </p:cNvPr>
          <p:cNvSpPr>
            <a:spLocks noGrp="1"/>
          </p:cNvSpPr>
          <p:nvPr>
            <p:ph type="body" sz="quarter" idx="23" hasCustomPrompt="1"/>
          </p:nvPr>
        </p:nvSpPr>
        <p:spPr>
          <a:xfrm>
            <a:off x="8533185" y="6528167"/>
            <a:ext cx="318580" cy="194813"/>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Tree>
    <p:extLst>
      <p:ext uri="{BB962C8B-B14F-4D97-AF65-F5344CB8AC3E}">
        <p14:creationId xmlns:p14="http://schemas.microsoft.com/office/powerpoint/2010/main" val="398046603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B009E2F-3539-4898-BFAF-18CC8E98A9F3}"/>
              </a:ext>
            </a:extLst>
          </p:cNvPr>
          <p:cNvSpPr/>
          <p:nvPr userDrawn="1"/>
        </p:nvSpPr>
        <p:spPr>
          <a:xfrm>
            <a:off x="0" y="-101395"/>
            <a:ext cx="12226278" cy="449041"/>
          </a:xfrm>
          <a:prstGeom prst="rect">
            <a:avLst/>
          </a:prstGeom>
          <a:solidFill>
            <a:srgbClr val="002D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233309" y="1401763"/>
            <a:ext cx="11706329" cy="59160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41160" y="2089149"/>
            <a:ext cx="11706328" cy="4229046"/>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p:cNvCxnSpPr>
            <a:cxnSpLocks/>
          </p:cNvCxnSpPr>
          <p:nvPr userDrawn="1"/>
        </p:nvCxnSpPr>
        <p:spPr>
          <a:xfrm>
            <a:off x="-1676" y="1273909"/>
            <a:ext cx="1219367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10/10/2021</a:t>
            </a:fld>
            <a:endParaRPr lang="en-US"/>
          </a:p>
        </p:txBody>
      </p:sp>
      <p:sp>
        <p:nvSpPr>
          <p:cNvPr id="9" name="Slide Number Placeholder 8"/>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11" name="Text Placeholder 7">
            <a:extLst>
              <a:ext uri="{FF2B5EF4-FFF2-40B4-BE49-F238E27FC236}">
                <a16:creationId xmlns:a16="http://schemas.microsoft.com/office/drawing/2014/main" id="{848ECCD3-5360-4AF4-A29E-DB3DE1306312}"/>
              </a:ext>
            </a:extLst>
          </p:cNvPr>
          <p:cNvSpPr txBox="1">
            <a:spLocks/>
          </p:cNvSpPr>
          <p:nvPr userDrawn="1"/>
        </p:nvSpPr>
        <p:spPr>
          <a:xfrm>
            <a:off x="2939143" y="6349873"/>
            <a:ext cx="6294663" cy="233836"/>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2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000" u="sng" dirty="0"/>
              <a:t>Please enter # of hours spent on project this last week for each team member in the order listed above</a:t>
            </a:r>
          </a:p>
        </p:txBody>
      </p:sp>
      <p:sp>
        <p:nvSpPr>
          <p:cNvPr id="12" name="Text Placeholder 7">
            <a:extLst>
              <a:ext uri="{FF2B5EF4-FFF2-40B4-BE49-F238E27FC236}">
                <a16:creationId xmlns:a16="http://schemas.microsoft.com/office/drawing/2014/main" id="{28DDF56C-28C8-4E7C-9E90-03432CC09E39}"/>
              </a:ext>
            </a:extLst>
          </p:cNvPr>
          <p:cNvSpPr txBox="1">
            <a:spLocks/>
          </p:cNvSpPr>
          <p:nvPr userDrawn="1"/>
        </p:nvSpPr>
        <p:spPr>
          <a:xfrm>
            <a:off x="338707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#1:</a:t>
            </a:r>
          </a:p>
        </p:txBody>
      </p:sp>
      <p:sp>
        <p:nvSpPr>
          <p:cNvPr id="13" name="Text Placeholder 7">
            <a:extLst>
              <a:ext uri="{FF2B5EF4-FFF2-40B4-BE49-F238E27FC236}">
                <a16:creationId xmlns:a16="http://schemas.microsoft.com/office/drawing/2014/main" id="{06756BF0-272A-4D6A-B378-89B89E9310C1}"/>
              </a:ext>
            </a:extLst>
          </p:cNvPr>
          <p:cNvSpPr txBox="1">
            <a:spLocks/>
          </p:cNvSpPr>
          <p:nvPr userDrawn="1"/>
        </p:nvSpPr>
        <p:spPr>
          <a:xfrm>
            <a:off x="486345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#2:</a:t>
            </a:r>
          </a:p>
        </p:txBody>
      </p:sp>
      <p:sp>
        <p:nvSpPr>
          <p:cNvPr id="14" name="Text Placeholder 7">
            <a:extLst>
              <a:ext uri="{FF2B5EF4-FFF2-40B4-BE49-F238E27FC236}">
                <a16:creationId xmlns:a16="http://schemas.microsoft.com/office/drawing/2014/main" id="{2215F411-72A6-456A-8AA0-204ACB198A9C}"/>
              </a:ext>
            </a:extLst>
          </p:cNvPr>
          <p:cNvSpPr txBox="1">
            <a:spLocks/>
          </p:cNvSpPr>
          <p:nvPr userDrawn="1"/>
        </p:nvSpPr>
        <p:spPr>
          <a:xfrm>
            <a:off x="630172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#1:</a:t>
            </a:r>
          </a:p>
        </p:txBody>
      </p:sp>
      <p:sp>
        <p:nvSpPr>
          <p:cNvPr id="15" name="Text Placeholder 7">
            <a:extLst>
              <a:ext uri="{FF2B5EF4-FFF2-40B4-BE49-F238E27FC236}">
                <a16:creationId xmlns:a16="http://schemas.microsoft.com/office/drawing/2014/main" id="{796CBCD5-48CC-45BA-88F4-CE962D824EC2}"/>
              </a:ext>
            </a:extLst>
          </p:cNvPr>
          <p:cNvSpPr txBox="1">
            <a:spLocks/>
          </p:cNvSpPr>
          <p:nvPr userDrawn="1"/>
        </p:nvSpPr>
        <p:spPr>
          <a:xfrm>
            <a:off x="777810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#2:</a:t>
            </a:r>
          </a:p>
        </p:txBody>
      </p:sp>
      <p:pic>
        <p:nvPicPr>
          <p:cNvPr id="16" name="Picture 15" descr="Graphical user interface, text, application&#10;&#10;Description automatically generated">
            <a:extLst>
              <a:ext uri="{FF2B5EF4-FFF2-40B4-BE49-F238E27FC236}">
                <a16:creationId xmlns:a16="http://schemas.microsoft.com/office/drawing/2014/main" id="{D13A9B6F-F6B3-43F0-B4B4-478C0F3A7182}"/>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922492" y="-101395"/>
            <a:ext cx="10343661" cy="1417912"/>
          </a:xfrm>
          <a:prstGeom prst="rect">
            <a:avLst/>
          </a:prstGeom>
        </p:spPr>
      </p:pic>
    </p:spTree>
    <p:extLst>
      <p:ext uri="{BB962C8B-B14F-4D97-AF65-F5344CB8AC3E}">
        <p14:creationId xmlns:p14="http://schemas.microsoft.com/office/powerpoint/2010/main" val="1113622945"/>
      </p:ext>
    </p:extLst>
  </p:cSld>
  <p:clrMap bg1="lt1" tx1="dk1" bg2="lt2" tx2="dk2" accent1="accent1" accent2="accent2" accent3="accent3" accent4="accent4" accent5="accent5" accent6="accent6" hlink="hlink" folHlink="folHlink"/>
  <p:sldLayoutIdLst>
    <p:sldLayoutId id="2147483660" r:id="rId1"/>
  </p:sldLayoutIdLst>
  <p:hf hdr="0" ftr="0"/>
  <p:txStyles>
    <p:titleStyle>
      <a:lvl1pPr algn="l" defTabSz="914400" rtl="0" eaLnBrk="1" latinLnBrk="0" hangingPunct="1">
        <a:lnSpc>
          <a:spcPct val="90000"/>
        </a:lnSpc>
        <a:spcBef>
          <a:spcPct val="0"/>
        </a:spcBef>
        <a:buNone/>
        <a:defRPr sz="32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Wingdings" panose="05000000000000000000" pitchFamily="2" charset="2"/>
        <a:buChar char="§"/>
        <a:defRPr sz="28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24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20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 Placeholder 51">
            <a:extLst>
              <a:ext uri="{FF2B5EF4-FFF2-40B4-BE49-F238E27FC236}">
                <a16:creationId xmlns:a16="http://schemas.microsoft.com/office/drawing/2014/main" id="{F75A987A-9A48-48A7-8040-33021E74DA0E}"/>
              </a:ext>
            </a:extLst>
          </p:cNvPr>
          <p:cNvSpPr>
            <a:spLocks noGrp="1"/>
          </p:cNvSpPr>
          <p:nvPr>
            <p:ph type="body" sz="quarter" idx="10"/>
          </p:nvPr>
        </p:nvSpPr>
        <p:spPr/>
        <p:txBody>
          <a:bodyPr/>
          <a:lstStyle/>
          <a:p>
            <a:r>
              <a:rPr lang="en-US" dirty="0"/>
              <a:t>16</a:t>
            </a:r>
          </a:p>
        </p:txBody>
      </p:sp>
      <p:sp>
        <p:nvSpPr>
          <p:cNvPr id="53" name="Text Placeholder 52">
            <a:extLst>
              <a:ext uri="{FF2B5EF4-FFF2-40B4-BE49-F238E27FC236}">
                <a16:creationId xmlns:a16="http://schemas.microsoft.com/office/drawing/2014/main" id="{CB49774D-0EF7-44AF-80B5-489EBA97059D}"/>
              </a:ext>
            </a:extLst>
          </p:cNvPr>
          <p:cNvSpPr>
            <a:spLocks noGrp="1"/>
          </p:cNvSpPr>
          <p:nvPr>
            <p:ph type="body" sz="quarter" idx="11"/>
          </p:nvPr>
        </p:nvSpPr>
        <p:spPr/>
        <p:txBody>
          <a:bodyPr/>
          <a:lstStyle/>
          <a:p>
            <a:r>
              <a:rPr lang="en-US" dirty="0"/>
              <a:t>Cold plate challenge from Raytheon</a:t>
            </a:r>
          </a:p>
        </p:txBody>
      </p:sp>
      <p:sp>
        <p:nvSpPr>
          <p:cNvPr id="54" name="Text Placeholder 53">
            <a:extLst>
              <a:ext uri="{FF2B5EF4-FFF2-40B4-BE49-F238E27FC236}">
                <a16:creationId xmlns:a16="http://schemas.microsoft.com/office/drawing/2014/main" id="{99BD87C6-74AC-41EA-87D2-4781740DC5D5}"/>
              </a:ext>
            </a:extLst>
          </p:cNvPr>
          <p:cNvSpPr>
            <a:spLocks noGrp="1"/>
          </p:cNvSpPr>
          <p:nvPr>
            <p:ph type="body" sz="quarter" idx="12"/>
          </p:nvPr>
        </p:nvSpPr>
        <p:spPr/>
        <p:txBody>
          <a:bodyPr/>
          <a:lstStyle/>
          <a:p>
            <a:r>
              <a:rPr lang="en-US" dirty="0"/>
              <a:t>Jordan McInelly, Joseph Stout, Israel Rivera</a:t>
            </a:r>
          </a:p>
        </p:txBody>
      </p:sp>
      <p:sp>
        <p:nvSpPr>
          <p:cNvPr id="55" name="Text Placeholder 54">
            <a:extLst>
              <a:ext uri="{FF2B5EF4-FFF2-40B4-BE49-F238E27FC236}">
                <a16:creationId xmlns:a16="http://schemas.microsoft.com/office/drawing/2014/main" id="{CE4D6B6D-22D4-46DC-B723-33F31A99FDBA}"/>
              </a:ext>
            </a:extLst>
          </p:cNvPr>
          <p:cNvSpPr>
            <a:spLocks noGrp="1"/>
          </p:cNvSpPr>
          <p:nvPr>
            <p:ph type="body" sz="quarter" idx="13"/>
          </p:nvPr>
        </p:nvSpPr>
        <p:spPr/>
        <p:txBody>
          <a:bodyPr/>
          <a:lstStyle/>
          <a:p>
            <a:r>
              <a:rPr lang="en-US" dirty="0"/>
              <a:t>10/11/21</a:t>
            </a:r>
          </a:p>
        </p:txBody>
      </p:sp>
      <p:sp>
        <p:nvSpPr>
          <p:cNvPr id="6" name="Date Placeholder 5">
            <a:extLst>
              <a:ext uri="{FF2B5EF4-FFF2-40B4-BE49-F238E27FC236}">
                <a16:creationId xmlns:a16="http://schemas.microsoft.com/office/drawing/2014/main" id="{210F6063-A99B-4DE4-A128-1A3094581307}"/>
              </a:ext>
            </a:extLst>
          </p:cNvPr>
          <p:cNvSpPr>
            <a:spLocks noGrp="1"/>
          </p:cNvSpPr>
          <p:nvPr>
            <p:ph type="dt" sz="half" idx="2"/>
          </p:nvPr>
        </p:nvSpPr>
        <p:spPr/>
        <p:txBody>
          <a:bodyPr/>
          <a:lstStyle/>
          <a:p>
            <a:r>
              <a:rPr lang="en-US" dirty="0"/>
              <a:t>10/11/21</a:t>
            </a:r>
          </a:p>
        </p:txBody>
      </p:sp>
      <p:sp>
        <p:nvSpPr>
          <p:cNvPr id="7" name="Slide Number Placeholder 6">
            <a:extLst>
              <a:ext uri="{FF2B5EF4-FFF2-40B4-BE49-F238E27FC236}">
                <a16:creationId xmlns:a16="http://schemas.microsoft.com/office/drawing/2014/main" id="{3F47F5E0-2B0E-4135-A923-8D97EF699E17}"/>
              </a:ext>
            </a:extLst>
          </p:cNvPr>
          <p:cNvSpPr>
            <a:spLocks noGrp="1"/>
          </p:cNvSpPr>
          <p:nvPr>
            <p:ph type="sldNum" sz="quarter" idx="4"/>
          </p:nvPr>
        </p:nvSpPr>
        <p:spPr/>
        <p:txBody>
          <a:bodyPr/>
          <a:lstStyle/>
          <a:p>
            <a:fld id="{D2274445-9E35-463B-B5C8-659CE7C73DE6}" type="slidenum">
              <a:rPr lang="en-US" smtClean="0"/>
              <a:t>1</a:t>
            </a:fld>
            <a:endParaRPr lang="en-US"/>
          </a:p>
        </p:txBody>
      </p:sp>
      <p:sp>
        <p:nvSpPr>
          <p:cNvPr id="56" name="Content Placeholder 55">
            <a:extLst>
              <a:ext uri="{FF2B5EF4-FFF2-40B4-BE49-F238E27FC236}">
                <a16:creationId xmlns:a16="http://schemas.microsoft.com/office/drawing/2014/main" id="{74A00497-E432-4EF1-978F-E5733525AE7F}"/>
              </a:ext>
            </a:extLst>
          </p:cNvPr>
          <p:cNvSpPr>
            <a:spLocks noGrp="1"/>
          </p:cNvSpPr>
          <p:nvPr>
            <p:ph sz="quarter" idx="15"/>
          </p:nvPr>
        </p:nvSpPr>
        <p:spPr/>
        <p:txBody>
          <a:bodyPr/>
          <a:lstStyle/>
          <a:p>
            <a:r>
              <a:rPr lang="en-US" dirty="0"/>
              <a:t>During our meeting with Dr Scott, we will ask for clarification about what we are still confused about so that we can be on the same page. </a:t>
            </a:r>
          </a:p>
          <a:p>
            <a:r>
              <a:rPr lang="en-US" dirty="0"/>
              <a:t>We will have to evaluate our schedules and try to make sure that our CAPSTONE task fall into quadrant 2 (important and not urgent) in relation to our other daily task. </a:t>
            </a:r>
          </a:p>
        </p:txBody>
      </p:sp>
      <p:sp>
        <p:nvSpPr>
          <p:cNvPr id="57" name="Content Placeholder 56">
            <a:extLst>
              <a:ext uri="{FF2B5EF4-FFF2-40B4-BE49-F238E27FC236}">
                <a16:creationId xmlns:a16="http://schemas.microsoft.com/office/drawing/2014/main" id="{E5F87EC5-E250-4B13-8B29-14AFCC73AC41}"/>
              </a:ext>
            </a:extLst>
          </p:cNvPr>
          <p:cNvSpPr>
            <a:spLocks noGrp="1"/>
          </p:cNvSpPr>
          <p:nvPr>
            <p:ph sz="quarter" idx="17"/>
          </p:nvPr>
        </p:nvSpPr>
        <p:spPr/>
        <p:txBody>
          <a:bodyPr/>
          <a:lstStyle/>
          <a:p>
            <a:r>
              <a:rPr lang="en-US" dirty="0"/>
              <a:t>We do not know what our project is. Dr. Scott is planning to tell us our project once we have completed all the labs he has given to us. We need to have Lab 1 one completed by Friday. This semester will be spent learning the base knowledge needed to complete our </a:t>
            </a:r>
            <a:r>
              <a:rPr lang="en-US"/>
              <a:t>capstone project. </a:t>
            </a:r>
            <a:endParaRPr lang="en-US" dirty="0"/>
          </a:p>
        </p:txBody>
      </p:sp>
      <p:sp>
        <p:nvSpPr>
          <p:cNvPr id="58" name="Content Placeholder 57">
            <a:extLst>
              <a:ext uri="{FF2B5EF4-FFF2-40B4-BE49-F238E27FC236}">
                <a16:creationId xmlns:a16="http://schemas.microsoft.com/office/drawing/2014/main" id="{4184AAF2-6045-4C31-A944-B52954322012}"/>
              </a:ext>
            </a:extLst>
          </p:cNvPr>
          <p:cNvSpPr>
            <a:spLocks noGrp="1"/>
          </p:cNvSpPr>
          <p:nvPr>
            <p:ph sz="quarter" idx="18"/>
          </p:nvPr>
        </p:nvSpPr>
        <p:spPr>
          <a:xfrm>
            <a:off x="285750" y="2627372"/>
            <a:ext cx="5649646" cy="1666688"/>
          </a:xfrm>
        </p:spPr>
        <p:txBody>
          <a:bodyPr/>
          <a:lstStyle/>
          <a:p>
            <a:r>
              <a:rPr lang="en-US" dirty="0"/>
              <a:t>Our advisor has reached out to us about expectations and assignments we have to do, and we are still a little confused about what it is we are supposed to be doing. </a:t>
            </a:r>
          </a:p>
          <a:p>
            <a:r>
              <a:rPr lang="en-US" dirty="0"/>
              <a:t>We also still have a hard time finding time to meet because things will come up during the week and we each have very little time.  </a:t>
            </a:r>
          </a:p>
        </p:txBody>
      </p:sp>
      <p:sp>
        <p:nvSpPr>
          <p:cNvPr id="59" name="Content Placeholder 58">
            <a:extLst>
              <a:ext uri="{FF2B5EF4-FFF2-40B4-BE49-F238E27FC236}">
                <a16:creationId xmlns:a16="http://schemas.microsoft.com/office/drawing/2014/main" id="{B3496305-CF47-4592-BD12-2A97609DB8F0}"/>
              </a:ext>
            </a:extLst>
          </p:cNvPr>
          <p:cNvSpPr>
            <a:spLocks noGrp="1"/>
          </p:cNvSpPr>
          <p:nvPr>
            <p:ph sz="quarter" idx="19"/>
          </p:nvPr>
        </p:nvSpPr>
        <p:spPr/>
        <p:txBody>
          <a:bodyPr/>
          <a:lstStyle/>
          <a:p>
            <a:r>
              <a:rPr lang="en-US" dirty="0"/>
              <a:t>We are still in the norming phase and getting used to working with each other, but we have a plan to start executing out task this week for our advisor. </a:t>
            </a:r>
          </a:p>
          <a:p>
            <a:r>
              <a:rPr lang="en-US" dirty="0"/>
              <a:t>Dr Scott will be planning a meeting with us this week where we will be able to clarify things. </a:t>
            </a:r>
          </a:p>
        </p:txBody>
      </p:sp>
      <p:sp>
        <p:nvSpPr>
          <p:cNvPr id="60" name="Text Placeholder 59">
            <a:extLst>
              <a:ext uri="{FF2B5EF4-FFF2-40B4-BE49-F238E27FC236}">
                <a16:creationId xmlns:a16="http://schemas.microsoft.com/office/drawing/2014/main" id="{019ED36C-D77D-4D66-8496-85D993340BA4}"/>
              </a:ext>
            </a:extLst>
          </p:cNvPr>
          <p:cNvSpPr>
            <a:spLocks noGrp="1"/>
          </p:cNvSpPr>
          <p:nvPr>
            <p:ph type="body" sz="quarter" idx="20"/>
          </p:nvPr>
        </p:nvSpPr>
        <p:spPr/>
        <p:txBody>
          <a:bodyPr/>
          <a:lstStyle/>
          <a:p>
            <a:r>
              <a:rPr lang="en-US" dirty="0"/>
              <a:t>1</a:t>
            </a:r>
          </a:p>
        </p:txBody>
      </p:sp>
      <p:sp>
        <p:nvSpPr>
          <p:cNvPr id="61" name="Text Placeholder 60">
            <a:extLst>
              <a:ext uri="{FF2B5EF4-FFF2-40B4-BE49-F238E27FC236}">
                <a16:creationId xmlns:a16="http://schemas.microsoft.com/office/drawing/2014/main" id="{60FA22DA-24A8-4F28-98EB-346146EBE7D6}"/>
              </a:ext>
            </a:extLst>
          </p:cNvPr>
          <p:cNvSpPr>
            <a:spLocks noGrp="1"/>
          </p:cNvSpPr>
          <p:nvPr>
            <p:ph type="body" sz="quarter" idx="21"/>
          </p:nvPr>
        </p:nvSpPr>
        <p:spPr/>
        <p:txBody>
          <a:bodyPr/>
          <a:lstStyle/>
          <a:p>
            <a:r>
              <a:rPr lang="en-US" dirty="0"/>
              <a:t>1</a:t>
            </a:r>
          </a:p>
        </p:txBody>
      </p:sp>
      <p:sp>
        <p:nvSpPr>
          <p:cNvPr id="62" name="Text Placeholder 61">
            <a:extLst>
              <a:ext uri="{FF2B5EF4-FFF2-40B4-BE49-F238E27FC236}">
                <a16:creationId xmlns:a16="http://schemas.microsoft.com/office/drawing/2014/main" id="{02ED936C-3470-482E-9801-F4E3AD78195A}"/>
              </a:ext>
            </a:extLst>
          </p:cNvPr>
          <p:cNvSpPr>
            <a:spLocks noGrp="1"/>
          </p:cNvSpPr>
          <p:nvPr>
            <p:ph type="body" sz="quarter" idx="22"/>
          </p:nvPr>
        </p:nvSpPr>
        <p:spPr>
          <a:xfrm>
            <a:off x="7014411" y="6518642"/>
            <a:ext cx="318580" cy="213862"/>
          </a:xfrm>
        </p:spPr>
        <p:txBody>
          <a:bodyPr/>
          <a:lstStyle/>
          <a:p>
            <a:r>
              <a:rPr lang="en-US" dirty="0"/>
              <a:t>1</a:t>
            </a:r>
          </a:p>
        </p:txBody>
      </p:sp>
      <p:sp>
        <p:nvSpPr>
          <p:cNvPr id="63" name="Text Placeholder 62">
            <a:extLst>
              <a:ext uri="{FF2B5EF4-FFF2-40B4-BE49-F238E27FC236}">
                <a16:creationId xmlns:a16="http://schemas.microsoft.com/office/drawing/2014/main" id="{9BB3E497-3F15-4D5D-BB13-0297D77F05C2}"/>
              </a:ext>
            </a:extLst>
          </p:cNvPr>
          <p:cNvSpPr>
            <a:spLocks noGrp="1"/>
          </p:cNvSpPr>
          <p:nvPr>
            <p:ph type="body" sz="quarter" idx="23"/>
          </p:nvPr>
        </p:nvSpPr>
        <p:spPr/>
        <p:txBody>
          <a:bodyPr/>
          <a:lstStyle/>
          <a:p>
            <a:endParaRPr lang="en-US"/>
          </a:p>
        </p:txBody>
      </p:sp>
    </p:spTree>
    <p:extLst>
      <p:ext uri="{BB962C8B-B14F-4D97-AF65-F5344CB8AC3E}">
        <p14:creationId xmlns:p14="http://schemas.microsoft.com/office/powerpoint/2010/main" val="22443407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apstoneStatusReportTemplate.potx" id="{A3692540-E5C2-48CB-9700-763F99D50944}" vid="{81DC28FA-4C92-49C4-8DA3-28DB72FBDF2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CapstoneStatusReportTemplate</Template>
  <TotalTime>429</TotalTime>
  <Words>255</Words>
  <Application>Microsoft Office PowerPoint</Application>
  <PresentationFormat>Widescreen</PresentationFormat>
  <Paragraphs>16</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Courier New</vt:lpstr>
      <vt:lpstr>Wingdings</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Status Report:  CEEn-2016CPST-&lt;xxx&gt;: &lt;project title&gt; Team Members:  &lt;team member names&gt; Date:  &lt;date&gt;</dc:title>
  <dc:creator>Windows User</dc:creator>
  <cp:lastModifiedBy>Jordan McInelly</cp:lastModifiedBy>
  <cp:revision>20</cp:revision>
  <dcterms:created xsi:type="dcterms:W3CDTF">2017-01-09T14:30:38Z</dcterms:created>
  <dcterms:modified xsi:type="dcterms:W3CDTF">2021-10-10T22:43:25Z</dcterms:modified>
</cp:coreProperties>
</file>