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62"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D5D"/>
    <a:srgbClr val="0000FF"/>
    <a:srgbClr val="000066"/>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varScale="1">
        <p:scale>
          <a:sx n="72" d="100"/>
          <a:sy n="72" d="100"/>
        </p:scale>
        <p:origin x="576"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D326F9C-C872-4592-B2B1-6C7B5A967BAB}" type="datetime4">
              <a:rPr lang="en-US" smtClean="0"/>
              <a:t>October 25, 2021</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37DC3B2-0BBE-4342-84D0-2167B536CF14}" type="slidenum">
              <a:rPr lang="en-US" smtClean="0"/>
              <a:t>‹#›</a:t>
            </a:fld>
            <a:endParaRPr lang="en-US"/>
          </a:p>
        </p:txBody>
      </p:sp>
    </p:spTree>
    <p:extLst>
      <p:ext uri="{BB962C8B-B14F-4D97-AF65-F5344CB8AC3E}">
        <p14:creationId xmlns:p14="http://schemas.microsoft.com/office/powerpoint/2010/main" val="3599311510"/>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E40CEE7-146D-4959-8DAB-03D18C40309F}" type="datetime4">
              <a:rPr lang="en-US" smtClean="0"/>
              <a:t>October 25, 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5CFB4E-64E7-45B1-A2FD-9011405ED1F4}" type="slidenum">
              <a:rPr lang="en-US" smtClean="0"/>
              <a:t>‹#›</a:t>
            </a:fld>
            <a:endParaRPr lang="en-US"/>
          </a:p>
        </p:txBody>
      </p:sp>
    </p:spTree>
    <p:extLst>
      <p:ext uri="{BB962C8B-B14F-4D97-AF65-F5344CB8AC3E}">
        <p14:creationId xmlns:p14="http://schemas.microsoft.com/office/powerpoint/2010/main" val="2749795314"/>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F00091E6-AEAD-4595-9FFC-D82C11995FEF}"/>
              </a:ext>
            </a:extLst>
          </p:cNvPr>
          <p:cNvSpPr>
            <a:spLocks noGrp="1"/>
          </p:cNvSpPr>
          <p:nvPr>
            <p:ph type="body" sz="quarter" idx="10" hasCustomPrompt="1"/>
          </p:nvPr>
        </p:nvSpPr>
        <p:spPr>
          <a:xfrm>
            <a:off x="3099808" y="1360711"/>
            <a:ext cx="2934714"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2-digit team id&gt;</a:t>
            </a:r>
          </a:p>
        </p:txBody>
      </p:sp>
      <p:sp>
        <p:nvSpPr>
          <p:cNvPr id="9" name="TextBox 8">
            <a:extLst>
              <a:ext uri="{FF2B5EF4-FFF2-40B4-BE49-F238E27FC236}">
                <a16:creationId xmlns:a16="http://schemas.microsoft.com/office/drawing/2014/main" id="{947A2DE4-7BFD-4676-BBE3-8134E3ADD9A0}"/>
              </a:ext>
            </a:extLst>
          </p:cNvPr>
          <p:cNvSpPr txBox="1"/>
          <p:nvPr userDrawn="1"/>
        </p:nvSpPr>
        <p:spPr>
          <a:xfrm>
            <a:off x="173232" y="1360712"/>
            <a:ext cx="2850139" cy="276999"/>
          </a:xfrm>
          <a:prstGeom prst="rect">
            <a:avLst/>
          </a:prstGeom>
          <a:noFill/>
        </p:spPr>
        <p:txBody>
          <a:bodyPr wrap="none" lIns="0" tIns="0" rIns="0" bIns="0" rtlCol="0" anchor="ctr" anchorCtr="1">
            <a:spAutoFit/>
          </a:bodyPr>
          <a:lstStyle/>
          <a:p>
            <a:pPr algn="ctr"/>
            <a:r>
              <a:rPr lang="en-US" b="1" dirty="0"/>
              <a:t>Project Status Report:  CPST-0</a:t>
            </a:r>
          </a:p>
        </p:txBody>
      </p:sp>
      <p:sp>
        <p:nvSpPr>
          <p:cNvPr id="10" name="Text Placeholder 7">
            <a:extLst>
              <a:ext uri="{FF2B5EF4-FFF2-40B4-BE49-F238E27FC236}">
                <a16:creationId xmlns:a16="http://schemas.microsoft.com/office/drawing/2014/main" id="{E4EA7D44-30E0-4793-8A44-38E59A9BA165}"/>
              </a:ext>
            </a:extLst>
          </p:cNvPr>
          <p:cNvSpPr>
            <a:spLocks noGrp="1"/>
          </p:cNvSpPr>
          <p:nvPr>
            <p:ph type="body" sz="quarter" idx="11" hasCustomPrompt="1"/>
          </p:nvPr>
        </p:nvSpPr>
        <p:spPr>
          <a:xfrm>
            <a:off x="1797412" y="1953759"/>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project title here&gt;</a:t>
            </a:r>
          </a:p>
        </p:txBody>
      </p:sp>
      <p:sp>
        <p:nvSpPr>
          <p:cNvPr id="12" name="Text Placeholder 7">
            <a:extLst>
              <a:ext uri="{FF2B5EF4-FFF2-40B4-BE49-F238E27FC236}">
                <a16:creationId xmlns:a16="http://schemas.microsoft.com/office/drawing/2014/main" id="{1D1DA323-3E4F-4295-A822-9D3EA0D45904}"/>
              </a:ext>
            </a:extLst>
          </p:cNvPr>
          <p:cNvSpPr>
            <a:spLocks noGrp="1"/>
          </p:cNvSpPr>
          <p:nvPr>
            <p:ph type="body" sz="quarter" idx="12" hasCustomPrompt="1"/>
          </p:nvPr>
        </p:nvSpPr>
        <p:spPr>
          <a:xfrm>
            <a:off x="1797413" y="1656763"/>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team member names&gt;</a:t>
            </a:r>
          </a:p>
        </p:txBody>
      </p:sp>
      <p:sp>
        <p:nvSpPr>
          <p:cNvPr id="13" name="TextBox 12">
            <a:extLst>
              <a:ext uri="{FF2B5EF4-FFF2-40B4-BE49-F238E27FC236}">
                <a16:creationId xmlns:a16="http://schemas.microsoft.com/office/drawing/2014/main" id="{74B4EFA2-85F8-4BCD-AA58-C1839125ABF3}"/>
              </a:ext>
            </a:extLst>
          </p:cNvPr>
          <p:cNvSpPr txBox="1"/>
          <p:nvPr userDrawn="1"/>
        </p:nvSpPr>
        <p:spPr>
          <a:xfrm>
            <a:off x="167834" y="1656762"/>
            <a:ext cx="1541769" cy="276999"/>
          </a:xfrm>
          <a:prstGeom prst="rect">
            <a:avLst/>
          </a:prstGeom>
          <a:noFill/>
        </p:spPr>
        <p:txBody>
          <a:bodyPr wrap="none" lIns="0" tIns="0" rIns="0" bIns="0" rtlCol="0" anchor="ctr" anchorCtr="1">
            <a:spAutoFit/>
          </a:bodyPr>
          <a:lstStyle/>
          <a:p>
            <a:pPr algn="l"/>
            <a:r>
              <a:rPr lang="en-US" b="1" dirty="0"/>
              <a:t>Team Members:</a:t>
            </a:r>
          </a:p>
        </p:txBody>
      </p:sp>
      <p:sp>
        <p:nvSpPr>
          <p:cNvPr id="14" name="Text Placeholder 7">
            <a:extLst>
              <a:ext uri="{FF2B5EF4-FFF2-40B4-BE49-F238E27FC236}">
                <a16:creationId xmlns:a16="http://schemas.microsoft.com/office/drawing/2014/main" id="{DCE0B8F4-FE68-4673-8B17-0861837AA5CD}"/>
              </a:ext>
            </a:extLst>
          </p:cNvPr>
          <p:cNvSpPr>
            <a:spLocks noGrp="1"/>
          </p:cNvSpPr>
          <p:nvPr>
            <p:ph type="body" sz="quarter" idx="13" hasCustomPrompt="1"/>
          </p:nvPr>
        </p:nvSpPr>
        <p:spPr>
          <a:xfrm>
            <a:off x="9397100" y="1360713"/>
            <a:ext cx="2627066"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report date&gt;</a:t>
            </a:r>
          </a:p>
        </p:txBody>
      </p:sp>
      <p:sp>
        <p:nvSpPr>
          <p:cNvPr id="15" name="TextBox 14">
            <a:extLst>
              <a:ext uri="{FF2B5EF4-FFF2-40B4-BE49-F238E27FC236}">
                <a16:creationId xmlns:a16="http://schemas.microsoft.com/office/drawing/2014/main" id="{9D506FF2-2C0E-4609-ACB7-A92000432FD0}"/>
              </a:ext>
            </a:extLst>
          </p:cNvPr>
          <p:cNvSpPr txBox="1"/>
          <p:nvPr userDrawn="1"/>
        </p:nvSpPr>
        <p:spPr>
          <a:xfrm>
            <a:off x="8053271" y="1360712"/>
            <a:ext cx="1217962" cy="276999"/>
          </a:xfrm>
          <a:prstGeom prst="rect">
            <a:avLst/>
          </a:prstGeom>
          <a:noFill/>
        </p:spPr>
        <p:txBody>
          <a:bodyPr wrap="none" lIns="0" tIns="0" rIns="0" bIns="0" rtlCol="0" anchor="ctr" anchorCtr="1">
            <a:spAutoFit/>
          </a:bodyPr>
          <a:lstStyle/>
          <a:p>
            <a:pPr algn="l"/>
            <a:r>
              <a:rPr lang="en-US" b="1" dirty="0"/>
              <a:t>Report Date:</a:t>
            </a:r>
          </a:p>
        </p:txBody>
      </p:sp>
      <p:sp>
        <p:nvSpPr>
          <p:cNvPr id="20" name="TextBox 19">
            <a:extLst>
              <a:ext uri="{FF2B5EF4-FFF2-40B4-BE49-F238E27FC236}">
                <a16:creationId xmlns:a16="http://schemas.microsoft.com/office/drawing/2014/main" id="{CABBFB22-7CE7-4280-B177-A17E5E3E6456}"/>
              </a:ext>
            </a:extLst>
          </p:cNvPr>
          <p:cNvSpPr txBox="1"/>
          <p:nvPr userDrawn="1"/>
        </p:nvSpPr>
        <p:spPr>
          <a:xfrm>
            <a:off x="96902" y="2325245"/>
            <a:ext cx="4737002" cy="215444"/>
          </a:xfrm>
          <a:prstGeom prst="rect">
            <a:avLst/>
          </a:prstGeom>
          <a:noFill/>
        </p:spPr>
        <p:txBody>
          <a:bodyPr wrap="none" lIns="0" tIns="0" rIns="0" bIns="0" rtlCol="0">
            <a:spAutoFit/>
          </a:bodyPr>
          <a:lstStyle/>
          <a:p>
            <a:r>
              <a:rPr lang="en-US" sz="1400" b="1" dirty="0">
                <a:solidFill>
                  <a:srgbClr val="0000FF"/>
                </a:solidFill>
              </a:rPr>
              <a:t>1) Summary of technical/non-technical challenges encountered </a:t>
            </a:r>
          </a:p>
        </p:txBody>
      </p:sp>
      <p:sp>
        <p:nvSpPr>
          <p:cNvPr id="21" name="Date Placeholder 6">
            <a:extLst>
              <a:ext uri="{FF2B5EF4-FFF2-40B4-BE49-F238E27FC236}">
                <a16:creationId xmlns:a16="http://schemas.microsoft.com/office/drawing/2014/main" id="{19241A73-3A01-4DCC-AB6F-5FFEE1B26ADF}"/>
              </a:ext>
            </a:extLst>
          </p:cNvPr>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10/25/2021</a:t>
            </a:fld>
            <a:endParaRPr lang="en-US"/>
          </a:p>
        </p:txBody>
      </p:sp>
      <p:sp>
        <p:nvSpPr>
          <p:cNvPr id="22" name="Slide Number Placeholder 8">
            <a:extLst>
              <a:ext uri="{FF2B5EF4-FFF2-40B4-BE49-F238E27FC236}">
                <a16:creationId xmlns:a16="http://schemas.microsoft.com/office/drawing/2014/main" id="{4864D0AB-4E92-4B98-BF5B-EE75B8583296}"/>
              </a:ext>
            </a:extLst>
          </p:cNvPr>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25" name="Content Placeholder 18">
            <a:extLst>
              <a:ext uri="{FF2B5EF4-FFF2-40B4-BE49-F238E27FC236}">
                <a16:creationId xmlns:a16="http://schemas.microsoft.com/office/drawing/2014/main" id="{AF4C2A50-C753-4928-B6D0-3B09B6703D5D}"/>
              </a:ext>
            </a:extLst>
          </p:cNvPr>
          <p:cNvSpPr>
            <a:spLocks noGrp="1"/>
          </p:cNvSpPr>
          <p:nvPr>
            <p:ph sz="quarter" idx="15" hasCustomPrompt="1"/>
          </p:nvPr>
        </p:nvSpPr>
        <p:spPr>
          <a:xfrm>
            <a:off x="6256604" y="2627372"/>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#2 responses here&gt;</a:t>
            </a:r>
          </a:p>
        </p:txBody>
      </p:sp>
      <p:sp>
        <p:nvSpPr>
          <p:cNvPr id="26" name="TextBox 25">
            <a:extLst>
              <a:ext uri="{FF2B5EF4-FFF2-40B4-BE49-F238E27FC236}">
                <a16:creationId xmlns:a16="http://schemas.microsoft.com/office/drawing/2014/main" id="{A991F395-4C01-4914-8929-92B961D2AB76}"/>
              </a:ext>
            </a:extLst>
          </p:cNvPr>
          <p:cNvSpPr txBox="1"/>
          <p:nvPr userDrawn="1"/>
        </p:nvSpPr>
        <p:spPr>
          <a:xfrm>
            <a:off x="6067756" y="2324287"/>
            <a:ext cx="4318362" cy="215444"/>
          </a:xfrm>
          <a:prstGeom prst="rect">
            <a:avLst/>
          </a:prstGeom>
          <a:noFill/>
        </p:spPr>
        <p:txBody>
          <a:bodyPr wrap="none" lIns="0" tIns="0" rIns="0" bIns="0" rtlCol="0">
            <a:spAutoFit/>
          </a:bodyPr>
          <a:lstStyle/>
          <a:p>
            <a:r>
              <a:rPr lang="en-US" sz="1400" b="1" dirty="0">
                <a:solidFill>
                  <a:srgbClr val="0000FF"/>
                </a:solidFill>
              </a:rPr>
              <a:t>2) Team approaches &amp; resolutions to overcome challenges</a:t>
            </a:r>
          </a:p>
        </p:txBody>
      </p:sp>
      <p:sp>
        <p:nvSpPr>
          <p:cNvPr id="28" name="TextBox 27">
            <a:extLst>
              <a:ext uri="{FF2B5EF4-FFF2-40B4-BE49-F238E27FC236}">
                <a16:creationId xmlns:a16="http://schemas.microsoft.com/office/drawing/2014/main" id="{FE2D59C1-0F80-4246-A242-54B902601316}"/>
              </a:ext>
            </a:extLst>
          </p:cNvPr>
          <p:cNvSpPr txBox="1"/>
          <p:nvPr userDrawn="1"/>
        </p:nvSpPr>
        <p:spPr>
          <a:xfrm>
            <a:off x="96902" y="4372933"/>
            <a:ext cx="4470263" cy="215444"/>
          </a:xfrm>
          <a:prstGeom prst="rect">
            <a:avLst/>
          </a:prstGeom>
          <a:noFill/>
        </p:spPr>
        <p:txBody>
          <a:bodyPr wrap="none" lIns="0" tIns="0" rIns="0" bIns="0" rtlCol="0">
            <a:spAutoFit/>
          </a:bodyPr>
          <a:lstStyle/>
          <a:p>
            <a:r>
              <a:rPr lang="en-US" sz="1400" b="1" dirty="0">
                <a:solidFill>
                  <a:srgbClr val="0000FF"/>
                </a:solidFill>
              </a:rPr>
              <a:t>3) Status of challenge resolutions &amp; potential project impact</a:t>
            </a:r>
          </a:p>
        </p:txBody>
      </p:sp>
      <p:sp>
        <p:nvSpPr>
          <p:cNvPr id="29" name="Content Placeholder 18">
            <a:extLst>
              <a:ext uri="{FF2B5EF4-FFF2-40B4-BE49-F238E27FC236}">
                <a16:creationId xmlns:a16="http://schemas.microsoft.com/office/drawing/2014/main" id="{75F8EE5F-251A-4B1A-AA4D-272BFD45C5E7}"/>
              </a:ext>
            </a:extLst>
          </p:cNvPr>
          <p:cNvSpPr>
            <a:spLocks noGrp="1"/>
          </p:cNvSpPr>
          <p:nvPr>
            <p:ph sz="quarter" idx="17" hasCustomPrompt="1"/>
          </p:nvPr>
        </p:nvSpPr>
        <p:spPr>
          <a:xfrm>
            <a:off x="6256604"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#4 responses here&gt;</a:t>
            </a:r>
          </a:p>
        </p:txBody>
      </p:sp>
      <p:sp>
        <p:nvSpPr>
          <p:cNvPr id="30" name="TextBox 29">
            <a:extLst>
              <a:ext uri="{FF2B5EF4-FFF2-40B4-BE49-F238E27FC236}">
                <a16:creationId xmlns:a16="http://schemas.microsoft.com/office/drawing/2014/main" id="{A25E2656-FA2F-424F-9A20-7676075FCF54}"/>
              </a:ext>
            </a:extLst>
          </p:cNvPr>
          <p:cNvSpPr txBox="1"/>
          <p:nvPr userDrawn="1"/>
        </p:nvSpPr>
        <p:spPr>
          <a:xfrm>
            <a:off x="6067756" y="4372933"/>
            <a:ext cx="2109167" cy="215444"/>
          </a:xfrm>
          <a:prstGeom prst="rect">
            <a:avLst/>
          </a:prstGeom>
          <a:noFill/>
        </p:spPr>
        <p:txBody>
          <a:bodyPr wrap="none" lIns="0" tIns="0" rIns="0" bIns="0" rtlCol="0">
            <a:spAutoFit/>
          </a:bodyPr>
          <a:lstStyle/>
          <a:p>
            <a:r>
              <a:rPr lang="en-US" sz="1400" b="1" dirty="0">
                <a:solidFill>
                  <a:srgbClr val="0000FF"/>
                </a:solidFill>
              </a:rPr>
              <a:t>4) Project status &amp; summary</a:t>
            </a:r>
          </a:p>
        </p:txBody>
      </p:sp>
      <p:sp>
        <p:nvSpPr>
          <p:cNvPr id="32" name="Content Placeholder 18">
            <a:extLst>
              <a:ext uri="{FF2B5EF4-FFF2-40B4-BE49-F238E27FC236}">
                <a16:creationId xmlns:a16="http://schemas.microsoft.com/office/drawing/2014/main" id="{407456FB-6E64-4E56-9517-9B38A07D1C20}"/>
              </a:ext>
            </a:extLst>
          </p:cNvPr>
          <p:cNvSpPr>
            <a:spLocks noGrp="1"/>
          </p:cNvSpPr>
          <p:nvPr>
            <p:ph sz="quarter" idx="18" hasCustomPrompt="1"/>
          </p:nvPr>
        </p:nvSpPr>
        <p:spPr>
          <a:xfrm>
            <a:off x="285750" y="2629087"/>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#1 responses here&gt;</a:t>
            </a:r>
          </a:p>
        </p:txBody>
      </p:sp>
      <p:sp>
        <p:nvSpPr>
          <p:cNvPr id="33" name="Content Placeholder 18">
            <a:extLst>
              <a:ext uri="{FF2B5EF4-FFF2-40B4-BE49-F238E27FC236}">
                <a16:creationId xmlns:a16="http://schemas.microsoft.com/office/drawing/2014/main" id="{3FA782C0-8AEA-4B41-A0A4-92518E47E647}"/>
              </a:ext>
            </a:extLst>
          </p:cNvPr>
          <p:cNvSpPr>
            <a:spLocks noGrp="1"/>
          </p:cNvSpPr>
          <p:nvPr>
            <p:ph sz="quarter" idx="19" hasCustomPrompt="1"/>
          </p:nvPr>
        </p:nvSpPr>
        <p:spPr>
          <a:xfrm>
            <a:off x="285750"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#3 responses here&gt;</a:t>
            </a:r>
          </a:p>
        </p:txBody>
      </p:sp>
      <p:sp>
        <p:nvSpPr>
          <p:cNvPr id="34" name="TextBox 33">
            <a:extLst>
              <a:ext uri="{FF2B5EF4-FFF2-40B4-BE49-F238E27FC236}">
                <a16:creationId xmlns:a16="http://schemas.microsoft.com/office/drawing/2014/main" id="{E2A4501A-1661-4BF2-B6A3-F21E7F662EC0}"/>
              </a:ext>
            </a:extLst>
          </p:cNvPr>
          <p:cNvSpPr txBox="1"/>
          <p:nvPr userDrawn="1"/>
        </p:nvSpPr>
        <p:spPr>
          <a:xfrm>
            <a:off x="167834" y="1943472"/>
            <a:ext cx="1215461" cy="276999"/>
          </a:xfrm>
          <a:prstGeom prst="rect">
            <a:avLst/>
          </a:prstGeom>
          <a:noFill/>
        </p:spPr>
        <p:txBody>
          <a:bodyPr wrap="none" lIns="0" tIns="0" rIns="0" bIns="0" rtlCol="0" anchor="ctr" anchorCtr="1">
            <a:spAutoFit/>
          </a:bodyPr>
          <a:lstStyle/>
          <a:p>
            <a:pPr algn="l"/>
            <a:r>
              <a:rPr lang="en-US" b="1" dirty="0"/>
              <a:t>Project Title:</a:t>
            </a:r>
          </a:p>
        </p:txBody>
      </p:sp>
      <p:sp>
        <p:nvSpPr>
          <p:cNvPr id="35" name="Text Placeholder 37">
            <a:extLst>
              <a:ext uri="{FF2B5EF4-FFF2-40B4-BE49-F238E27FC236}">
                <a16:creationId xmlns:a16="http://schemas.microsoft.com/office/drawing/2014/main" id="{67AD0BD6-EB2C-4477-9DDC-32FEDF98C661}"/>
              </a:ext>
            </a:extLst>
          </p:cNvPr>
          <p:cNvSpPr>
            <a:spLocks noGrp="1"/>
          </p:cNvSpPr>
          <p:nvPr>
            <p:ph type="body" sz="quarter" idx="20" hasCustomPrompt="1"/>
          </p:nvPr>
        </p:nvSpPr>
        <p:spPr>
          <a:xfrm>
            <a:off x="3294435" y="6518642"/>
            <a:ext cx="318578"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6" name="Text Placeholder 37">
            <a:extLst>
              <a:ext uri="{FF2B5EF4-FFF2-40B4-BE49-F238E27FC236}">
                <a16:creationId xmlns:a16="http://schemas.microsoft.com/office/drawing/2014/main" id="{2FDE6B96-2A63-45E4-800C-B86D262ED707}"/>
              </a:ext>
            </a:extLst>
          </p:cNvPr>
          <p:cNvSpPr>
            <a:spLocks noGrp="1"/>
          </p:cNvSpPr>
          <p:nvPr>
            <p:ph type="body" sz="quarter" idx="21" hasCustomPrompt="1"/>
          </p:nvPr>
        </p:nvSpPr>
        <p:spPr>
          <a:xfrm>
            <a:off x="4770809" y="6518642"/>
            <a:ext cx="318579"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7" name="Text Placeholder 37">
            <a:extLst>
              <a:ext uri="{FF2B5EF4-FFF2-40B4-BE49-F238E27FC236}">
                <a16:creationId xmlns:a16="http://schemas.microsoft.com/office/drawing/2014/main" id="{F630E1C9-CDFA-48BD-9F8E-3C817719990D}"/>
              </a:ext>
            </a:extLst>
          </p:cNvPr>
          <p:cNvSpPr>
            <a:spLocks noGrp="1"/>
          </p:cNvSpPr>
          <p:nvPr>
            <p:ph type="body" sz="quarter" idx="22" hasCustomPrompt="1"/>
          </p:nvPr>
        </p:nvSpPr>
        <p:spPr>
          <a:xfrm>
            <a:off x="6209085" y="6518642"/>
            <a:ext cx="318580"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8" name="Text Placeholder 37">
            <a:extLst>
              <a:ext uri="{FF2B5EF4-FFF2-40B4-BE49-F238E27FC236}">
                <a16:creationId xmlns:a16="http://schemas.microsoft.com/office/drawing/2014/main" id="{D4476EEE-C27B-4703-A83C-ED770F98708F}"/>
              </a:ext>
            </a:extLst>
          </p:cNvPr>
          <p:cNvSpPr>
            <a:spLocks noGrp="1"/>
          </p:cNvSpPr>
          <p:nvPr>
            <p:ph type="body" sz="quarter" idx="23" hasCustomPrompt="1"/>
          </p:nvPr>
        </p:nvSpPr>
        <p:spPr>
          <a:xfrm>
            <a:off x="7733085" y="6528167"/>
            <a:ext cx="318580" cy="194813"/>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24" name="Text Placeholder 37">
            <a:extLst>
              <a:ext uri="{FF2B5EF4-FFF2-40B4-BE49-F238E27FC236}">
                <a16:creationId xmlns:a16="http://schemas.microsoft.com/office/drawing/2014/main" id="{1839E1DE-7E49-43A3-B324-BC4B6332DA0C}"/>
              </a:ext>
            </a:extLst>
          </p:cNvPr>
          <p:cNvSpPr>
            <a:spLocks noGrp="1"/>
          </p:cNvSpPr>
          <p:nvPr>
            <p:ph type="body" sz="quarter" idx="24" hasCustomPrompt="1"/>
          </p:nvPr>
        </p:nvSpPr>
        <p:spPr>
          <a:xfrm>
            <a:off x="9128107" y="6528167"/>
            <a:ext cx="318580" cy="194813"/>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Tree>
    <p:extLst>
      <p:ext uri="{BB962C8B-B14F-4D97-AF65-F5344CB8AC3E}">
        <p14:creationId xmlns:p14="http://schemas.microsoft.com/office/powerpoint/2010/main" val="398046603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B009E2F-3539-4898-BFAF-18CC8E98A9F3}"/>
              </a:ext>
            </a:extLst>
          </p:cNvPr>
          <p:cNvSpPr/>
          <p:nvPr userDrawn="1"/>
        </p:nvSpPr>
        <p:spPr>
          <a:xfrm>
            <a:off x="0" y="-101395"/>
            <a:ext cx="12226278" cy="449041"/>
          </a:xfrm>
          <a:prstGeom prst="rect">
            <a:avLst/>
          </a:prstGeom>
          <a:solidFill>
            <a:srgbClr val="002D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233309" y="1401763"/>
            <a:ext cx="11706329" cy="59160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41160" y="2089149"/>
            <a:ext cx="11706328" cy="4229046"/>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p:cNvCxnSpPr>
            <a:cxnSpLocks/>
          </p:cNvCxnSpPr>
          <p:nvPr userDrawn="1"/>
        </p:nvCxnSpPr>
        <p:spPr>
          <a:xfrm>
            <a:off x="-1676" y="1273909"/>
            <a:ext cx="1219367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10/25/2021</a:t>
            </a:fld>
            <a:endParaRPr lang="en-US"/>
          </a:p>
        </p:txBody>
      </p:sp>
      <p:sp>
        <p:nvSpPr>
          <p:cNvPr id="9" name="Slide Number Placeholder 8"/>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11" name="Text Placeholder 7">
            <a:extLst>
              <a:ext uri="{FF2B5EF4-FFF2-40B4-BE49-F238E27FC236}">
                <a16:creationId xmlns:a16="http://schemas.microsoft.com/office/drawing/2014/main" id="{848ECCD3-5360-4AF4-A29E-DB3DE1306312}"/>
              </a:ext>
            </a:extLst>
          </p:cNvPr>
          <p:cNvSpPr txBox="1">
            <a:spLocks/>
          </p:cNvSpPr>
          <p:nvPr userDrawn="1"/>
        </p:nvSpPr>
        <p:spPr>
          <a:xfrm>
            <a:off x="2939143" y="6349873"/>
            <a:ext cx="6294663" cy="233836"/>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2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000" u="sng" dirty="0"/>
              <a:t>Please enter # of hours spent on project this last week for each team member in the order listed above</a:t>
            </a:r>
          </a:p>
        </p:txBody>
      </p:sp>
      <p:sp>
        <p:nvSpPr>
          <p:cNvPr id="12" name="Text Placeholder 7">
            <a:extLst>
              <a:ext uri="{FF2B5EF4-FFF2-40B4-BE49-F238E27FC236}">
                <a16:creationId xmlns:a16="http://schemas.microsoft.com/office/drawing/2014/main" id="{28DDF56C-28C8-4E7C-9E90-03432CC09E39}"/>
              </a:ext>
            </a:extLst>
          </p:cNvPr>
          <p:cNvSpPr txBox="1">
            <a:spLocks/>
          </p:cNvSpPr>
          <p:nvPr userDrawn="1"/>
        </p:nvSpPr>
        <p:spPr>
          <a:xfrm>
            <a:off x="258697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#1:</a:t>
            </a:r>
          </a:p>
        </p:txBody>
      </p:sp>
      <p:sp>
        <p:nvSpPr>
          <p:cNvPr id="13" name="Text Placeholder 7">
            <a:extLst>
              <a:ext uri="{FF2B5EF4-FFF2-40B4-BE49-F238E27FC236}">
                <a16:creationId xmlns:a16="http://schemas.microsoft.com/office/drawing/2014/main" id="{06756BF0-272A-4D6A-B378-89B89E9310C1}"/>
              </a:ext>
            </a:extLst>
          </p:cNvPr>
          <p:cNvSpPr txBox="1">
            <a:spLocks/>
          </p:cNvSpPr>
          <p:nvPr userDrawn="1"/>
        </p:nvSpPr>
        <p:spPr>
          <a:xfrm>
            <a:off x="406335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#2:</a:t>
            </a:r>
          </a:p>
        </p:txBody>
      </p:sp>
      <p:sp>
        <p:nvSpPr>
          <p:cNvPr id="14" name="Text Placeholder 7">
            <a:extLst>
              <a:ext uri="{FF2B5EF4-FFF2-40B4-BE49-F238E27FC236}">
                <a16:creationId xmlns:a16="http://schemas.microsoft.com/office/drawing/2014/main" id="{2215F411-72A6-456A-8AA0-204ACB198A9C}"/>
              </a:ext>
            </a:extLst>
          </p:cNvPr>
          <p:cNvSpPr txBox="1">
            <a:spLocks/>
          </p:cNvSpPr>
          <p:nvPr userDrawn="1"/>
        </p:nvSpPr>
        <p:spPr>
          <a:xfrm>
            <a:off x="550162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#3:</a:t>
            </a:r>
          </a:p>
        </p:txBody>
      </p:sp>
      <p:sp>
        <p:nvSpPr>
          <p:cNvPr id="15" name="Text Placeholder 7">
            <a:extLst>
              <a:ext uri="{FF2B5EF4-FFF2-40B4-BE49-F238E27FC236}">
                <a16:creationId xmlns:a16="http://schemas.microsoft.com/office/drawing/2014/main" id="{796CBCD5-48CC-45BA-88F4-CE962D824EC2}"/>
              </a:ext>
            </a:extLst>
          </p:cNvPr>
          <p:cNvSpPr txBox="1">
            <a:spLocks/>
          </p:cNvSpPr>
          <p:nvPr userDrawn="1"/>
        </p:nvSpPr>
        <p:spPr>
          <a:xfrm>
            <a:off x="697800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#4:</a:t>
            </a:r>
          </a:p>
        </p:txBody>
      </p:sp>
      <p:pic>
        <p:nvPicPr>
          <p:cNvPr id="16" name="Picture 15" descr="Graphical user interface, text, application&#10;&#10;Description automatically generated">
            <a:extLst>
              <a:ext uri="{FF2B5EF4-FFF2-40B4-BE49-F238E27FC236}">
                <a16:creationId xmlns:a16="http://schemas.microsoft.com/office/drawing/2014/main" id="{D13A9B6F-F6B3-43F0-B4B4-478C0F3A7182}"/>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922492" y="-101395"/>
            <a:ext cx="10343661" cy="1417912"/>
          </a:xfrm>
          <a:prstGeom prst="rect">
            <a:avLst/>
          </a:prstGeom>
        </p:spPr>
      </p:pic>
      <p:sp>
        <p:nvSpPr>
          <p:cNvPr id="17" name="Text Placeholder 7">
            <a:extLst>
              <a:ext uri="{FF2B5EF4-FFF2-40B4-BE49-F238E27FC236}">
                <a16:creationId xmlns:a16="http://schemas.microsoft.com/office/drawing/2014/main" id="{5D3D61B4-02FE-485A-97D3-178B9FCDD4FD}"/>
              </a:ext>
            </a:extLst>
          </p:cNvPr>
          <p:cNvSpPr txBox="1">
            <a:spLocks/>
          </p:cNvSpPr>
          <p:nvPr userDrawn="1"/>
        </p:nvSpPr>
        <p:spPr>
          <a:xfrm>
            <a:off x="838770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#5:</a:t>
            </a:r>
          </a:p>
        </p:txBody>
      </p:sp>
    </p:spTree>
    <p:extLst>
      <p:ext uri="{BB962C8B-B14F-4D97-AF65-F5344CB8AC3E}">
        <p14:creationId xmlns:p14="http://schemas.microsoft.com/office/powerpoint/2010/main" val="1113622945"/>
      </p:ext>
    </p:extLst>
  </p:cSld>
  <p:clrMap bg1="lt1" tx1="dk1" bg2="lt2" tx2="dk2" accent1="accent1" accent2="accent2" accent3="accent3" accent4="accent4" accent5="accent5" accent6="accent6" hlink="hlink" folHlink="folHlink"/>
  <p:sldLayoutIdLst>
    <p:sldLayoutId id="2147483660" r:id="rId1"/>
  </p:sldLayoutIdLst>
  <p:hf hdr="0" ftr="0"/>
  <p:txStyles>
    <p:titleStyle>
      <a:lvl1pPr algn="l" defTabSz="914400" rtl="0" eaLnBrk="1" latinLnBrk="0" hangingPunct="1">
        <a:lnSpc>
          <a:spcPct val="90000"/>
        </a:lnSpc>
        <a:spcBef>
          <a:spcPct val="0"/>
        </a:spcBef>
        <a:buNone/>
        <a:defRPr sz="32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Wingdings" panose="05000000000000000000" pitchFamily="2" charset="2"/>
        <a:buChar char="§"/>
        <a:defRPr sz="28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24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20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 Placeholder 51">
            <a:extLst>
              <a:ext uri="{FF2B5EF4-FFF2-40B4-BE49-F238E27FC236}">
                <a16:creationId xmlns:a16="http://schemas.microsoft.com/office/drawing/2014/main" id="{F75A987A-9A48-48A7-8040-33021E74DA0E}"/>
              </a:ext>
            </a:extLst>
          </p:cNvPr>
          <p:cNvSpPr>
            <a:spLocks noGrp="1"/>
          </p:cNvSpPr>
          <p:nvPr>
            <p:ph type="body" sz="quarter" idx="10"/>
          </p:nvPr>
        </p:nvSpPr>
        <p:spPr/>
        <p:txBody>
          <a:bodyPr/>
          <a:lstStyle/>
          <a:p>
            <a:r>
              <a:rPr lang="en-US" dirty="0"/>
              <a:t>5</a:t>
            </a:r>
          </a:p>
        </p:txBody>
      </p:sp>
      <p:sp>
        <p:nvSpPr>
          <p:cNvPr id="53" name="Text Placeholder 52">
            <a:extLst>
              <a:ext uri="{FF2B5EF4-FFF2-40B4-BE49-F238E27FC236}">
                <a16:creationId xmlns:a16="http://schemas.microsoft.com/office/drawing/2014/main" id="{CB49774D-0EF7-44AF-80B5-489EBA97059D}"/>
              </a:ext>
            </a:extLst>
          </p:cNvPr>
          <p:cNvSpPr>
            <a:spLocks noGrp="1"/>
          </p:cNvSpPr>
          <p:nvPr>
            <p:ph type="body" sz="quarter" idx="11"/>
          </p:nvPr>
        </p:nvSpPr>
        <p:spPr/>
        <p:txBody>
          <a:bodyPr/>
          <a:lstStyle/>
          <a:p>
            <a:r>
              <a:rPr lang="en-US" dirty="0"/>
              <a:t>Flood Early Warning System in Piura, Peru (Flood Mapping Application)</a:t>
            </a:r>
          </a:p>
        </p:txBody>
      </p:sp>
      <p:sp>
        <p:nvSpPr>
          <p:cNvPr id="54" name="Text Placeholder 53">
            <a:extLst>
              <a:ext uri="{FF2B5EF4-FFF2-40B4-BE49-F238E27FC236}">
                <a16:creationId xmlns:a16="http://schemas.microsoft.com/office/drawing/2014/main" id="{99BD87C6-74AC-41EA-87D2-4781740DC5D5}"/>
              </a:ext>
            </a:extLst>
          </p:cNvPr>
          <p:cNvSpPr>
            <a:spLocks noGrp="1"/>
          </p:cNvSpPr>
          <p:nvPr>
            <p:ph type="body" sz="quarter" idx="12"/>
          </p:nvPr>
        </p:nvSpPr>
        <p:spPr/>
        <p:txBody>
          <a:bodyPr/>
          <a:lstStyle/>
          <a:p>
            <a:r>
              <a:rPr lang="en-US" dirty="0"/>
              <a:t>Taylor Porter, Alma Meyer, Justin Hunter, Jacob Anderson</a:t>
            </a:r>
          </a:p>
        </p:txBody>
      </p:sp>
      <p:sp>
        <p:nvSpPr>
          <p:cNvPr id="55" name="Text Placeholder 54">
            <a:extLst>
              <a:ext uri="{FF2B5EF4-FFF2-40B4-BE49-F238E27FC236}">
                <a16:creationId xmlns:a16="http://schemas.microsoft.com/office/drawing/2014/main" id="{CE4D6B6D-22D4-46DC-B723-33F31A99FDBA}"/>
              </a:ext>
            </a:extLst>
          </p:cNvPr>
          <p:cNvSpPr>
            <a:spLocks noGrp="1"/>
          </p:cNvSpPr>
          <p:nvPr>
            <p:ph type="body" sz="quarter" idx="13"/>
          </p:nvPr>
        </p:nvSpPr>
        <p:spPr/>
        <p:txBody>
          <a:bodyPr/>
          <a:lstStyle/>
          <a:p>
            <a:r>
              <a:rPr lang="en-US" dirty="0"/>
              <a:t>10/25/2021</a:t>
            </a:r>
          </a:p>
        </p:txBody>
      </p:sp>
      <p:sp>
        <p:nvSpPr>
          <p:cNvPr id="6" name="Date Placeholder 5">
            <a:extLst>
              <a:ext uri="{FF2B5EF4-FFF2-40B4-BE49-F238E27FC236}">
                <a16:creationId xmlns:a16="http://schemas.microsoft.com/office/drawing/2014/main" id="{210F6063-A99B-4DE4-A128-1A3094581307}"/>
              </a:ext>
            </a:extLst>
          </p:cNvPr>
          <p:cNvSpPr>
            <a:spLocks noGrp="1"/>
          </p:cNvSpPr>
          <p:nvPr>
            <p:ph type="dt" sz="half" idx="2"/>
          </p:nvPr>
        </p:nvSpPr>
        <p:spPr/>
        <p:txBody>
          <a:bodyPr/>
          <a:lstStyle/>
          <a:p>
            <a:fld id="{A6977451-84E2-460E-BB82-A584FC533E7F}" type="datetime1">
              <a:rPr lang="en-US" smtClean="0"/>
              <a:t>10/25/2021</a:t>
            </a:fld>
            <a:endParaRPr lang="en-US" dirty="0"/>
          </a:p>
        </p:txBody>
      </p:sp>
      <p:sp>
        <p:nvSpPr>
          <p:cNvPr id="7" name="Slide Number Placeholder 6">
            <a:extLst>
              <a:ext uri="{FF2B5EF4-FFF2-40B4-BE49-F238E27FC236}">
                <a16:creationId xmlns:a16="http://schemas.microsoft.com/office/drawing/2014/main" id="{3F47F5E0-2B0E-4135-A923-8D97EF699E17}"/>
              </a:ext>
            </a:extLst>
          </p:cNvPr>
          <p:cNvSpPr>
            <a:spLocks noGrp="1"/>
          </p:cNvSpPr>
          <p:nvPr>
            <p:ph type="sldNum" sz="quarter" idx="4"/>
          </p:nvPr>
        </p:nvSpPr>
        <p:spPr/>
        <p:txBody>
          <a:bodyPr/>
          <a:lstStyle/>
          <a:p>
            <a:fld id="{D2274445-9E35-463B-B5C8-659CE7C73DE6}" type="slidenum">
              <a:rPr lang="en-US" smtClean="0"/>
              <a:t>1</a:t>
            </a:fld>
            <a:endParaRPr lang="en-US" dirty="0"/>
          </a:p>
        </p:txBody>
      </p:sp>
      <p:sp>
        <p:nvSpPr>
          <p:cNvPr id="56" name="Content Placeholder 55">
            <a:extLst>
              <a:ext uri="{FF2B5EF4-FFF2-40B4-BE49-F238E27FC236}">
                <a16:creationId xmlns:a16="http://schemas.microsoft.com/office/drawing/2014/main" id="{74A00497-E432-4EF1-978F-E5733525AE7F}"/>
              </a:ext>
            </a:extLst>
          </p:cNvPr>
          <p:cNvSpPr>
            <a:spLocks noGrp="1"/>
          </p:cNvSpPr>
          <p:nvPr>
            <p:ph sz="quarter" idx="15"/>
          </p:nvPr>
        </p:nvSpPr>
        <p:spPr/>
        <p:txBody>
          <a:bodyPr/>
          <a:lstStyle/>
          <a:p>
            <a:r>
              <a:rPr lang="en-US" dirty="0"/>
              <a:t>Contact people working on relevant projects in </a:t>
            </a:r>
            <a:r>
              <a:rPr lang="en-US" dirty="0" err="1"/>
              <a:t>Hydroinformatics</a:t>
            </a:r>
            <a:r>
              <a:rPr lang="en-US" dirty="0"/>
              <a:t> lab</a:t>
            </a:r>
          </a:p>
          <a:p>
            <a:r>
              <a:rPr lang="en-US" dirty="0"/>
              <a:t>Incorporate work already done in ArcGIS Pro, Python, and QGIS to create baseline to work from going forward to create a python script predicting flood forecasts for any river area.</a:t>
            </a:r>
          </a:p>
          <a:p>
            <a:r>
              <a:rPr lang="en-US" dirty="0"/>
              <a:t>Ask questions of our sponsor Dr. Nelson – How we should reach out to those involved in Peru? What do they need?</a:t>
            </a:r>
          </a:p>
          <a:p>
            <a:r>
              <a:rPr lang="en-US" dirty="0"/>
              <a:t>Play around with the game idea for flood prediction in Excel</a:t>
            </a:r>
          </a:p>
          <a:p>
            <a:r>
              <a:rPr lang="en-US" dirty="0"/>
              <a:t>Understand what needs to be communicated to decision makers</a:t>
            </a:r>
          </a:p>
        </p:txBody>
      </p:sp>
      <p:sp>
        <p:nvSpPr>
          <p:cNvPr id="57" name="Content Placeholder 56">
            <a:extLst>
              <a:ext uri="{FF2B5EF4-FFF2-40B4-BE49-F238E27FC236}">
                <a16:creationId xmlns:a16="http://schemas.microsoft.com/office/drawing/2014/main" id="{E5F87EC5-E250-4B13-8B29-14AFCC73AC41}"/>
              </a:ext>
            </a:extLst>
          </p:cNvPr>
          <p:cNvSpPr>
            <a:spLocks noGrp="1"/>
          </p:cNvSpPr>
          <p:nvPr>
            <p:ph sz="quarter" idx="17"/>
          </p:nvPr>
        </p:nvSpPr>
        <p:spPr/>
        <p:txBody>
          <a:bodyPr/>
          <a:lstStyle/>
          <a:p>
            <a:r>
              <a:rPr lang="en-US" dirty="0"/>
              <a:t>We are still very much in the forming stage but have started the storming stage. We have met each week so far and we are bouncing ideas off each other and finding interesting ways that we would tackle supposed problems as a group. We have found good leads on DEM data acquisition and have had discussions to get through different ideas on how to proceed with the project.</a:t>
            </a:r>
          </a:p>
          <a:p>
            <a:r>
              <a:rPr lang="en-US" dirty="0"/>
              <a:t>We are moving forward with the game that will help us synthesize our work for flood early warning systems. We are in the exploration stage of the game. As we focus on creating a meaningful game, we are coming closer to a project proposal.</a:t>
            </a:r>
          </a:p>
        </p:txBody>
      </p:sp>
      <p:sp>
        <p:nvSpPr>
          <p:cNvPr id="58" name="Content Placeholder 57">
            <a:extLst>
              <a:ext uri="{FF2B5EF4-FFF2-40B4-BE49-F238E27FC236}">
                <a16:creationId xmlns:a16="http://schemas.microsoft.com/office/drawing/2014/main" id="{4184AAF2-6045-4C31-A944-B52954322012}"/>
              </a:ext>
            </a:extLst>
          </p:cNvPr>
          <p:cNvSpPr>
            <a:spLocks noGrp="1"/>
          </p:cNvSpPr>
          <p:nvPr>
            <p:ph sz="quarter" idx="18"/>
          </p:nvPr>
        </p:nvSpPr>
        <p:spPr/>
        <p:txBody>
          <a:bodyPr/>
          <a:lstStyle/>
          <a:p>
            <a:r>
              <a:rPr lang="en-US" dirty="0"/>
              <a:t>Finding a way to create an accurate game to predict floods</a:t>
            </a:r>
          </a:p>
          <a:p>
            <a:r>
              <a:rPr lang="en-US" dirty="0"/>
              <a:t>Simply communicate complicated hydrograph data to politicians so decisions can be made</a:t>
            </a:r>
          </a:p>
          <a:p>
            <a:r>
              <a:rPr lang="en-US" dirty="0"/>
              <a:t>Finding accurate DEM data for our region in Peru</a:t>
            </a:r>
          </a:p>
          <a:p>
            <a:pPr marL="0" indent="0">
              <a:buNone/>
            </a:pPr>
            <a:endParaRPr lang="en-US" dirty="0"/>
          </a:p>
        </p:txBody>
      </p:sp>
      <p:sp>
        <p:nvSpPr>
          <p:cNvPr id="59" name="Content Placeholder 58">
            <a:extLst>
              <a:ext uri="{FF2B5EF4-FFF2-40B4-BE49-F238E27FC236}">
                <a16:creationId xmlns:a16="http://schemas.microsoft.com/office/drawing/2014/main" id="{B3496305-CF47-4592-BD12-2A97609DB8F0}"/>
              </a:ext>
            </a:extLst>
          </p:cNvPr>
          <p:cNvSpPr>
            <a:spLocks noGrp="1"/>
          </p:cNvSpPr>
          <p:nvPr>
            <p:ph sz="quarter" idx="19"/>
          </p:nvPr>
        </p:nvSpPr>
        <p:spPr/>
        <p:txBody>
          <a:bodyPr/>
          <a:lstStyle/>
          <a:p>
            <a:r>
              <a:rPr lang="en-US" dirty="0"/>
              <a:t>Within the last week we have really cleared up our project direction through meeting and discussing over text new data possibilities and new ideas that have allowed us to start making progress towards a project.</a:t>
            </a:r>
          </a:p>
          <a:p>
            <a:r>
              <a:rPr lang="en-US" dirty="0"/>
              <a:t>We are going to pursue a deliverable that allows users to play a game and predicts the flood severity and will incorporate tools like Python and ArcGIS Pro.</a:t>
            </a:r>
          </a:p>
          <a:p>
            <a:r>
              <a:rPr lang="en-US" dirty="0"/>
              <a:t>Data is being found for the Piura region</a:t>
            </a:r>
          </a:p>
        </p:txBody>
      </p:sp>
      <p:sp>
        <p:nvSpPr>
          <p:cNvPr id="60" name="Text Placeholder 59">
            <a:extLst>
              <a:ext uri="{FF2B5EF4-FFF2-40B4-BE49-F238E27FC236}">
                <a16:creationId xmlns:a16="http://schemas.microsoft.com/office/drawing/2014/main" id="{019ED36C-D77D-4D66-8496-85D993340BA4}"/>
              </a:ext>
            </a:extLst>
          </p:cNvPr>
          <p:cNvSpPr>
            <a:spLocks noGrp="1"/>
          </p:cNvSpPr>
          <p:nvPr>
            <p:ph type="body" sz="quarter" idx="20"/>
          </p:nvPr>
        </p:nvSpPr>
        <p:spPr/>
        <p:txBody>
          <a:bodyPr/>
          <a:lstStyle/>
          <a:p>
            <a:r>
              <a:rPr lang="en-US" dirty="0"/>
              <a:t>1.5</a:t>
            </a:r>
          </a:p>
        </p:txBody>
      </p:sp>
      <p:sp>
        <p:nvSpPr>
          <p:cNvPr id="61" name="Text Placeholder 60">
            <a:extLst>
              <a:ext uri="{FF2B5EF4-FFF2-40B4-BE49-F238E27FC236}">
                <a16:creationId xmlns:a16="http://schemas.microsoft.com/office/drawing/2014/main" id="{60FA22DA-24A8-4F28-98EB-346146EBE7D6}"/>
              </a:ext>
            </a:extLst>
          </p:cNvPr>
          <p:cNvSpPr>
            <a:spLocks noGrp="1"/>
          </p:cNvSpPr>
          <p:nvPr>
            <p:ph type="body" sz="quarter" idx="21"/>
          </p:nvPr>
        </p:nvSpPr>
        <p:spPr/>
        <p:txBody>
          <a:bodyPr/>
          <a:lstStyle/>
          <a:p>
            <a:r>
              <a:rPr lang="en-US" dirty="0"/>
              <a:t>0.5</a:t>
            </a:r>
          </a:p>
        </p:txBody>
      </p:sp>
      <p:sp>
        <p:nvSpPr>
          <p:cNvPr id="62" name="Text Placeholder 61">
            <a:extLst>
              <a:ext uri="{FF2B5EF4-FFF2-40B4-BE49-F238E27FC236}">
                <a16:creationId xmlns:a16="http://schemas.microsoft.com/office/drawing/2014/main" id="{02ED936C-3470-482E-9801-F4E3AD78195A}"/>
              </a:ext>
            </a:extLst>
          </p:cNvPr>
          <p:cNvSpPr>
            <a:spLocks noGrp="1"/>
          </p:cNvSpPr>
          <p:nvPr>
            <p:ph type="body" sz="quarter" idx="22"/>
          </p:nvPr>
        </p:nvSpPr>
        <p:spPr/>
        <p:txBody>
          <a:bodyPr/>
          <a:lstStyle/>
          <a:p>
            <a:r>
              <a:rPr lang="en-US" dirty="0"/>
              <a:t>1.5</a:t>
            </a:r>
          </a:p>
        </p:txBody>
      </p:sp>
      <p:sp>
        <p:nvSpPr>
          <p:cNvPr id="3" name="Text Placeholder 2">
            <a:extLst>
              <a:ext uri="{FF2B5EF4-FFF2-40B4-BE49-F238E27FC236}">
                <a16:creationId xmlns:a16="http://schemas.microsoft.com/office/drawing/2014/main" id="{52B608E6-A5CE-4273-8683-CC3D1A639D07}"/>
              </a:ext>
            </a:extLst>
          </p:cNvPr>
          <p:cNvSpPr>
            <a:spLocks noGrp="1"/>
          </p:cNvSpPr>
          <p:nvPr>
            <p:ph type="body" sz="quarter" idx="23"/>
          </p:nvPr>
        </p:nvSpPr>
        <p:spPr/>
        <p:txBody>
          <a:bodyPr/>
          <a:lstStyle/>
          <a:p>
            <a:r>
              <a:rPr lang="en-US" dirty="0"/>
              <a:t>0.5</a:t>
            </a:r>
          </a:p>
        </p:txBody>
      </p:sp>
    </p:spTree>
    <p:extLst>
      <p:ext uri="{BB962C8B-B14F-4D97-AF65-F5344CB8AC3E}">
        <p14:creationId xmlns:p14="http://schemas.microsoft.com/office/powerpoint/2010/main" val="22443407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apstoneStatusReportTemplate.potx" id="{A3692540-E5C2-48CB-9700-763F99D50944}" vid="{81DC28FA-4C92-49C4-8DA3-28DB72FBDF2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CapstoneStatusReportTemplate</Template>
  <TotalTime>558</TotalTime>
  <Words>343</Words>
  <Application>Microsoft Office PowerPoint</Application>
  <PresentationFormat>Widescreen</PresentationFormat>
  <Paragraphs>23</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Courier New</vt:lpstr>
      <vt:lpstr>Wingdings</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Status Report:  CEEn-2016CPST-&lt;xxx&gt;: &lt;project title&gt; Team Members:  &lt;team member names&gt; Date:  &lt;date&gt;</dc:title>
  <dc:creator>Windows User</dc:creator>
  <cp:lastModifiedBy>Jacob Anderson</cp:lastModifiedBy>
  <cp:revision>25</cp:revision>
  <dcterms:created xsi:type="dcterms:W3CDTF">2017-01-09T14:30:38Z</dcterms:created>
  <dcterms:modified xsi:type="dcterms:W3CDTF">2021-10-25T21:35:26Z</dcterms:modified>
</cp:coreProperties>
</file>