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67" d="100"/>
          <a:sy n="67" d="100"/>
        </p:scale>
        <p:origin x="568"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October 23, 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October 23, 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4030344" y="1379765"/>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58309" y="1379764"/>
            <a:ext cx="3858429" cy="276999"/>
          </a:xfrm>
          <a:prstGeom prst="rect">
            <a:avLst/>
          </a:prstGeom>
          <a:noFill/>
        </p:spPr>
        <p:txBody>
          <a:bodyPr wrap="none" lIns="0" tIns="0" rIns="0" bIns="0" rtlCol="0" anchor="ctr" anchorCtr="1">
            <a:spAutoFit/>
          </a:bodyPr>
          <a:lstStyle/>
          <a:p>
            <a:pPr algn="ctr"/>
            <a:r>
              <a:rPr lang="en-US" b="1" dirty="0"/>
              <a:t>Project Status Report</a:t>
            </a:r>
            <a:r>
              <a:rPr lang="en-US" b="1"/>
              <a:t>:  CEEn-2019CPST-0</a:t>
            </a:r>
            <a:endParaRPr lang="en-US" b="1" dirty="0"/>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10/23/2021</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40945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55709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70091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85331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10/23/2021</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33870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8634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63017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77781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 Placeholder 51">
            <a:extLst>
              <a:ext uri="{FF2B5EF4-FFF2-40B4-BE49-F238E27FC236}">
                <a16:creationId xmlns:a16="http://schemas.microsoft.com/office/drawing/2014/main" id="{F75A987A-9A48-48A7-8040-33021E74DA0E}"/>
              </a:ext>
            </a:extLst>
          </p:cNvPr>
          <p:cNvSpPr>
            <a:spLocks noGrp="1"/>
          </p:cNvSpPr>
          <p:nvPr>
            <p:ph type="body" sz="quarter" idx="10"/>
          </p:nvPr>
        </p:nvSpPr>
        <p:spPr/>
        <p:txBody>
          <a:bodyPr/>
          <a:lstStyle/>
          <a:p>
            <a:r>
              <a:rPr lang="en-US" dirty="0"/>
              <a:t>06</a:t>
            </a:r>
          </a:p>
        </p:txBody>
      </p:sp>
      <p:sp>
        <p:nvSpPr>
          <p:cNvPr id="53" name="Text Placeholder 52">
            <a:extLst>
              <a:ext uri="{FF2B5EF4-FFF2-40B4-BE49-F238E27FC236}">
                <a16:creationId xmlns:a16="http://schemas.microsoft.com/office/drawing/2014/main" id="{CB49774D-0EF7-44AF-80B5-489EBA97059D}"/>
              </a:ext>
            </a:extLst>
          </p:cNvPr>
          <p:cNvSpPr>
            <a:spLocks noGrp="1"/>
          </p:cNvSpPr>
          <p:nvPr>
            <p:ph type="body" sz="quarter" idx="11"/>
          </p:nvPr>
        </p:nvSpPr>
        <p:spPr/>
        <p:txBody>
          <a:bodyPr/>
          <a:lstStyle/>
          <a:p>
            <a:r>
              <a:rPr lang="en-US" dirty="0"/>
              <a:t>Recycled Plastics in Construction</a:t>
            </a:r>
          </a:p>
        </p:txBody>
      </p:sp>
      <p:sp>
        <p:nvSpPr>
          <p:cNvPr id="54" name="Text Placeholder 53">
            <a:extLst>
              <a:ext uri="{FF2B5EF4-FFF2-40B4-BE49-F238E27FC236}">
                <a16:creationId xmlns:a16="http://schemas.microsoft.com/office/drawing/2014/main" id="{99BD87C6-74AC-41EA-87D2-4781740DC5D5}"/>
              </a:ext>
            </a:extLst>
          </p:cNvPr>
          <p:cNvSpPr>
            <a:spLocks noGrp="1"/>
          </p:cNvSpPr>
          <p:nvPr>
            <p:ph type="body" sz="quarter" idx="12"/>
          </p:nvPr>
        </p:nvSpPr>
        <p:spPr/>
        <p:txBody>
          <a:bodyPr/>
          <a:lstStyle/>
          <a:p>
            <a:r>
              <a:rPr lang="en-US" dirty="0"/>
              <a:t>Alicia Nelson Cherrington, Josh Carlile, Conrad Belshe, Ian MacGregor, Jackson Calder</a:t>
            </a:r>
          </a:p>
        </p:txBody>
      </p:sp>
      <p:sp>
        <p:nvSpPr>
          <p:cNvPr id="55" name="Text Placeholder 54">
            <a:extLst>
              <a:ext uri="{FF2B5EF4-FFF2-40B4-BE49-F238E27FC236}">
                <a16:creationId xmlns:a16="http://schemas.microsoft.com/office/drawing/2014/main" id="{CE4D6B6D-22D4-46DC-B723-33F31A99FDBA}"/>
              </a:ext>
            </a:extLst>
          </p:cNvPr>
          <p:cNvSpPr>
            <a:spLocks noGrp="1"/>
          </p:cNvSpPr>
          <p:nvPr>
            <p:ph type="body" sz="quarter" idx="13"/>
          </p:nvPr>
        </p:nvSpPr>
        <p:spPr/>
        <p:txBody>
          <a:bodyPr/>
          <a:lstStyle/>
          <a:p>
            <a:r>
              <a:rPr lang="en-US" dirty="0"/>
              <a:t>10/18/2021</a:t>
            </a:r>
          </a:p>
        </p:txBody>
      </p:sp>
      <p:sp>
        <p:nvSpPr>
          <p:cNvPr id="6" name="Date Placeholder 5">
            <a:extLst>
              <a:ext uri="{FF2B5EF4-FFF2-40B4-BE49-F238E27FC236}">
                <a16:creationId xmlns:a16="http://schemas.microsoft.com/office/drawing/2014/main" id="{210F6063-A99B-4DE4-A128-1A3094581307}"/>
              </a:ext>
            </a:extLst>
          </p:cNvPr>
          <p:cNvSpPr>
            <a:spLocks noGrp="1"/>
          </p:cNvSpPr>
          <p:nvPr>
            <p:ph type="dt" sz="half" idx="2"/>
          </p:nvPr>
        </p:nvSpPr>
        <p:spPr/>
        <p:txBody>
          <a:bodyPr/>
          <a:lstStyle/>
          <a:p>
            <a:fld id="{A6977451-84E2-460E-BB82-A584FC533E7F}" type="datetime1">
              <a:rPr lang="en-US" smtClean="0"/>
              <a:t>10/23/2021</a:t>
            </a:fld>
            <a:endParaRPr lang="en-US" dirty="0"/>
          </a:p>
        </p:txBody>
      </p:sp>
      <p:sp>
        <p:nvSpPr>
          <p:cNvPr id="7" name="Slide Number Placeholder 6">
            <a:extLst>
              <a:ext uri="{FF2B5EF4-FFF2-40B4-BE49-F238E27FC236}">
                <a16:creationId xmlns:a16="http://schemas.microsoft.com/office/drawing/2014/main" id="{3F47F5E0-2B0E-4135-A923-8D97EF699E17}"/>
              </a:ext>
            </a:extLst>
          </p:cNvPr>
          <p:cNvSpPr>
            <a:spLocks noGrp="1"/>
          </p:cNvSpPr>
          <p:nvPr>
            <p:ph type="sldNum" sz="quarter" idx="4"/>
          </p:nvPr>
        </p:nvSpPr>
        <p:spPr/>
        <p:txBody>
          <a:bodyPr/>
          <a:lstStyle/>
          <a:p>
            <a:fld id="{D2274445-9E35-463B-B5C8-659CE7C73DE6}" type="slidenum">
              <a:rPr lang="en-US" smtClean="0"/>
              <a:t>1</a:t>
            </a:fld>
            <a:endParaRPr lang="en-US" dirty="0"/>
          </a:p>
        </p:txBody>
      </p:sp>
      <p:sp>
        <p:nvSpPr>
          <p:cNvPr id="56" name="Content Placeholder 55">
            <a:extLst>
              <a:ext uri="{FF2B5EF4-FFF2-40B4-BE49-F238E27FC236}">
                <a16:creationId xmlns:a16="http://schemas.microsoft.com/office/drawing/2014/main" id="{74A00497-E432-4EF1-978F-E5733525AE7F}"/>
              </a:ext>
            </a:extLst>
          </p:cNvPr>
          <p:cNvSpPr>
            <a:spLocks noGrp="1"/>
          </p:cNvSpPr>
          <p:nvPr>
            <p:ph sz="quarter" idx="15"/>
          </p:nvPr>
        </p:nvSpPr>
        <p:spPr/>
        <p:txBody>
          <a:bodyPr/>
          <a:lstStyle/>
          <a:p>
            <a:r>
              <a:rPr lang="en-US" dirty="0"/>
              <a:t>Because of the various issues we are facing with hot mix asphalt, we have decided to switch to mortar instead. We will be looking into how much plastic we can include.</a:t>
            </a:r>
          </a:p>
          <a:p>
            <a:r>
              <a:rPr lang="en-US" dirty="0"/>
              <a:t>We are still conducting an analysis based on the volume of plastic produced by a single bottle and reducing that value by 40% as a waste factor. </a:t>
            </a:r>
          </a:p>
          <a:p>
            <a:pPr marL="0" indent="0">
              <a:buNone/>
            </a:pPr>
            <a:endParaRPr lang="en-US" dirty="0"/>
          </a:p>
        </p:txBody>
      </p:sp>
      <p:sp>
        <p:nvSpPr>
          <p:cNvPr id="57" name="Content Placeholder 56">
            <a:extLst>
              <a:ext uri="{FF2B5EF4-FFF2-40B4-BE49-F238E27FC236}">
                <a16:creationId xmlns:a16="http://schemas.microsoft.com/office/drawing/2014/main" id="{E5F87EC5-E250-4B13-8B29-14AFCC73AC41}"/>
              </a:ext>
            </a:extLst>
          </p:cNvPr>
          <p:cNvSpPr>
            <a:spLocks noGrp="1"/>
          </p:cNvSpPr>
          <p:nvPr>
            <p:ph sz="quarter" idx="17"/>
          </p:nvPr>
        </p:nvSpPr>
        <p:spPr/>
        <p:txBody>
          <a:bodyPr/>
          <a:lstStyle/>
          <a:p>
            <a:r>
              <a:rPr lang="en-US" dirty="0"/>
              <a:t>We have elected to push back our casting schedule and wait to further refine our processes. </a:t>
            </a:r>
          </a:p>
          <a:p>
            <a:r>
              <a:rPr lang="en-US" dirty="0"/>
              <a:t>We are currently finding ways to </a:t>
            </a:r>
            <a:r>
              <a:rPr lang="en-US"/>
              <a:t>optimize grinding.</a:t>
            </a:r>
            <a:endParaRPr lang="en-US" dirty="0"/>
          </a:p>
        </p:txBody>
      </p:sp>
      <p:sp>
        <p:nvSpPr>
          <p:cNvPr id="58" name="Content Placeholder 57">
            <a:extLst>
              <a:ext uri="{FF2B5EF4-FFF2-40B4-BE49-F238E27FC236}">
                <a16:creationId xmlns:a16="http://schemas.microsoft.com/office/drawing/2014/main" id="{4184AAF2-6045-4C31-A944-B52954322012}"/>
              </a:ext>
            </a:extLst>
          </p:cNvPr>
          <p:cNvSpPr>
            <a:spLocks noGrp="1"/>
          </p:cNvSpPr>
          <p:nvPr>
            <p:ph sz="quarter" idx="18"/>
          </p:nvPr>
        </p:nvSpPr>
        <p:spPr/>
        <p:txBody>
          <a:bodyPr/>
          <a:lstStyle/>
          <a:p>
            <a:r>
              <a:rPr lang="en-US" dirty="0"/>
              <a:t>We are still currently working through finding ways to optimize our grinding process. We are struggling to find ways to quickly and effectively contain the plastic while grinding. Currently, we are grinding by hand with angle grinders.</a:t>
            </a:r>
          </a:p>
        </p:txBody>
      </p:sp>
      <p:sp>
        <p:nvSpPr>
          <p:cNvPr id="59" name="Content Placeholder 58">
            <a:extLst>
              <a:ext uri="{FF2B5EF4-FFF2-40B4-BE49-F238E27FC236}">
                <a16:creationId xmlns:a16="http://schemas.microsoft.com/office/drawing/2014/main" id="{B3496305-CF47-4592-BD12-2A97609DB8F0}"/>
              </a:ext>
            </a:extLst>
          </p:cNvPr>
          <p:cNvSpPr>
            <a:spLocks noGrp="1"/>
          </p:cNvSpPr>
          <p:nvPr>
            <p:ph sz="quarter" idx="19"/>
          </p:nvPr>
        </p:nvSpPr>
        <p:spPr/>
        <p:txBody>
          <a:bodyPr/>
          <a:lstStyle/>
          <a:p>
            <a:r>
              <a:rPr lang="en-US" dirty="0"/>
              <a:t>We have decided to use 2 reps for each quantity of plastic inclusion.</a:t>
            </a:r>
          </a:p>
          <a:p>
            <a:r>
              <a:rPr lang="en-US" dirty="0"/>
              <a:t>We will be using 5 different quantities of plastic inclusion.</a:t>
            </a:r>
          </a:p>
          <a:p>
            <a:r>
              <a:rPr lang="en-US" dirty="0"/>
              <a:t>We will be using 7/28 day compression testing on the concrete.</a:t>
            </a:r>
          </a:p>
          <a:p>
            <a:r>
              <a:rPr lang="en-US" dirty="0"/>
              <a:t>We will be looking into testing methods for mortar.</a:t>
            </a:r>
          </a:p>
        </p:txBody>
      </p:sp>
      <p:sp>
        <p:nvSpPr>
          <p:cNvPr id="60" name="Text Placeholder 59">
            <a:extLst>
              <a:ext uri="{FF2B5EF4-FFF2-40B4-BE49-F238E27FC236}">
                <a16:creationId xmlns:a16="http://schemas.microsoft.com/office/drawing/2014/main" id="{019ED36C-D77D-4D66-8496-85D993340BA4}"/>
              </a:ext>
            </a:extLst>
          </p:cNvPr>
          <p:cNvSpPr>
            <a:spLocks noGrp="1"/>
          </p:cNvSpPr>
          <p:nvPr>
            <p:ph type="body" sz="quarter" idx="20"/>
          </p:nvPr>
        </p:nvSpPr>
        <p:spPr/>
        <p:txBody>
          <a:bodyPr/>
          <a:lstStyle/>
          <a:p>
            <a:r>
              <a:rPr lang="en-US" dirty="0"/>
              <a:t>3</a:t>
            </a:r>
          </a:p>
        </p:txBody>
      </p:sp>
      <p:sp>
        <p:nvSpPr>
          <p:cNvPr id="61" name="Text Placeholder 60">
            <a:extLst>
              <a:ext uri="{FF2B5EF4-FFF2-40B4-BE49-F238E27FC236}">
                <a16:creationId xmlns:a16="http://schemas.microsoft.com/office/drawing/2014/main" id="{60FA22DA-24A8-4F28-98EB-346146EBE7D6}"/>
              </a:ext>
            </a:extLst>
          </p:cNvPr>
          <p:cNvSpPr>
            <a:spLocks noGrp="1"/>
          </p:cNvSpPr>
          <p:nvPr>
            <p:ph type="body" sz="quarter" idx="21"/>
          </p:nvPr>
        </p:nvSpPr>
        <p:spPr/>
        <p:txBody>
          <a:bodyPr/>
          <a:lstStyle/>
          <a:p>
            <a:r>
              <a:rPr lang="en-US" dirty="0"/>
              <a:t>2</a:t>
            </a:r>
          </a:p>
        </p:txBody>
      </p:sp>
      <p:sp>
        <p:nvSpPr>
          <p:cNvPr id="62" name="Text Placeholder 61">
            <a:extLst>
              <a:ext uri="{FF2B5EF4-FFF2-40B4-BE49-F238E27FC236}">
                <a16:creationId xmlns:a16="http://schemas.microsoft.com/office/drawing/2014/main" id="{02ED936C-3470-482E-9801-F4E3AD78195A}"/>
              </a:ext>
            </a:extLst>
          </p:cNvPr>
          <p:cNvSpPr>
            <a:spLocks noGrp="1"/>
          </p:cNvSpPr>
          <p:nvPr>
            <p:ph type="body" sz="quarter" idx="22"/>
          </p:nvPr>
        </p:nvSpPr>
        <p:spPr/>
        <p:txBody>
          <a:bodyPr/>
          <a:lstStyle/>
          <a:p>
            <a:r>
              <a:rPr lang="en-US" dirty="0"/>
              <a:t>1.5</a:t>
            </a:r>
          </a:p>
        </p:txBody>
      </p:sp>
      <p:sp>
        <p:nvSpPr>
          <p:cNvPr id="63" name="Text Placeholder 62">
            <a:extLst>
              <a:ext uri="{FF2B5EF4-FFF2-40B4-BE49-F238E27FC236}">
                <a16:creationId xmlns:a16="http://schemas.microsoft.com/office/drawing/2014/main" id="{9BB3E497-3F15-4D5D-BB13-0297D77F05C2}"/>
              </a:ext>
            </a:extLst>
          </p:cNvPr>
          <p:cNvSpPr>
            <a:spLocks noGrp="1"/>
          </p:cNvSpPr>
          <p:nvPr>
            <p:ph type="body" sz="quarter" idx="23"/>
          </p:nvPr>
        </p:nvSpPr>
        <p:spPr/>
        <p:txBody>
          <a:bodyPr/>
          <a:lstStyle/>
          <a:p>
            <a:r>
              <a:rPr lang="en-US" dirty="0"/>
              <a:t>2</a:t>
            </a:r>
          </a:p>
        </p:txBody>
      </p:sp>
      <p:sp>
        <p:nvSpPr>
          <p:cNvPr id="16" name="Text Placeholder 62">
            <a:extLst>
              <a:ext uri="{FF2B5EF4-FFF2-40B4-BE49-F238E27FC236}">
                <a16:creationId xmlns:a16="http://schemas.microsoft.com/office/drawing/2014/main" id="{FE14881B-F392-4955-8D6B-D61525D755D1}"/>
              </a:ext>
            </a:extLst>
          </p:cNvPr>
          <p:cNvSpPr txBox="1">
            <a:spLocks/>
          </p:cNvSpPr>
          <p:nvPr/>
        </p:nvSpPr>
        <p:spPr>
          <a:xfrm>
            <a:off x="9162663" y="6553348"/>
            <a:ext cx="318580" cy="194813"/>
          </a:xfrm>
          <a:prstGeom prst="rect">
            <a:avLst/>
          </a:prstGeom>
        </p:spPr>
        <p:txBody>
          <a:bodyPr vert="horz" wrap="none" lIns="0" tIns="0" rIns="0" bIns="0" rtlCol="0" anchor="ctr" anchorCtr="0">
            <a:noAutofit/>
          </a:bodyPr>
          <a:lstStyle>
            <a:lvl1pPr marL="0" indent="0" algn="l" defTabSz="914400" rtl="0" eaLnBrk="1" latinLnBrk="0" hangingPunct="1">
              <a:lnSpc>
                <a:spcPct val="90000"/>
              </a:lnSpc>
              <a:spcBef>
                <a:spcPts val="1000"/>
              </a:spcBef>
              <a:buFontTx/>
              <a:buNone/>
              <a:defRPr sz="1000" b="0" kern="1200">
                <a:solidFill>
                  <a:schemeClr val="tx1"/>
                </a:solidFill>
                <a:latin typeface="+mn-lt"/>
                <a:ea typeface="+mn-ea"/>
                <a:cs typeface="+mn-cs"/>
              </a:defRPr>
            </a:lvl1pPr>
            <a:lvl2pPr marL="233363" indent="0" algn="l" defTabSz="914400" rtl="0" eaLnBrk="1" latinLnBrk="0" hangingPunct="1">
              <a:lnSpc>
                <a:spcPct val="90000"/>
              </a:lnSpc>
              <a:spcBef>
                <a:spcPts val="500"/>
              </a:spcBef>
              <a:buFontTx/>
              <a:buNone/>
              <a:tabLst>
                <a:tab pos="231775" algn="ctr"/>
              </a:tabLst>
              <a:defRPr sz="2400" b="1" kern="1200">
                <a:solidFill>
                  <a:schemeClr val="tx1"/>
                </a:solidFill>
                <a:latin typeface="+mn-lt"/>
                <a:ea typeface="+mn-ea"/>
                <a:cs typeface="+mn-cs"/>
              </a:defRPr>
            </a:lvl2pPr>
            <a:lvl3pPr marL="454025"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685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917575" indent="0" algn="l" defTabSz="914400" rtl="0" eaLnBrk="1" latinLnBrk="0" hangingPunct="1">
              <a:lnSpc>
                <a:spcPct val="90000"/>
              </a:lnSpc>
              <a:spcBef>
                <a:spcPts val="500"/>
              </a:spcBef>
              <a:buFontTx/>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Member #5: 1.5</a:t>
            </a:r>
            <a:endParaRPr lang="en-US" dirty="0"/>
          </a:p>
        </p:txBody>
      </p:sp>
      <p:sp>
        <p:nvSpPr>
          <p:cNvPr id="2" name="TextBox 1">
            <a:extLst>
              <a:ext uri="{FF2B5EF4-FFF2-40B4-BE49-F238E27FC236}">
                <a16:creationId xmlns:a16="http://schemas.microsoft.com/office/drawing/2014/main" id="{C09FFC3D-4AC3-4DB5-AD63-10E02BB52FED}"/>
              </a:ext>
            </a:extLst>
          </p:cNvPr>
          <p:cNvSpPr txBox="1"/>
          <p:nvPr/>
        </p:nvSpPr>
        <p:spPr>
          <a:xfrm>
            <a:off x="2795991" y="1361755"/>
            <a:ext cx="581740" cy="307777"/>
          </a:xfrm>
          <a:prstGeom prst="rect">
            <a:avLst/>
          </a:prstGeom>
          <a:solidFill>
            <a:schemeClr val="bg1"/>
          </a:solidFill>
        </p:spPr>
        <p:txBody>
          <a:bodyPr wrap="square" rtlCol="0">
            <a:spAutoFit/>
          </a:bodyPr>
          <a:lstStyle/>
          <a:p>
            <a:r>
              <a:rPr lang="en-US" sz="1400" b="1" dirty="0"/>
              <a:t>2021</a:t>
            </a:r>
          </a:p>
        </p:txBody>
      </p:sp>
    </p:spTree>
    <p:extLst>
      <p:ext uri="{BB962C8B-B14F-4D97-AF65-F5344CB8AC3E}">
        <p14:creationId xmlns:p14="http://schemas.microsoft.com/office/powerpoint/2010/main" val="2244340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442</TotalTime>
  <Words>210</Words>
  <Application>Microsoft Office PowerPoint</Application>
  <PresentationFormat>Widescreen</PresentationFormat>
  <Paragraphs>21</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Alicia Nelson</cp:lastModifiedBy>
  <cp:revision>26</cp:revision>
  <dcterms:created xsi:type="dcterms:W3CDTF">2017-01-09T14:30:38Z</dcterms:created>
  <dcterms:modified xsi:type="dcterms:W3CDTF">2021-10-23T17:52:09Z</dcterms:modified>
</cp:coreProperties>
</file>