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62"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D5D"/>
    <a:srgbClr val="0000FF"/>
    <a:srgbClr val="000066"/>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91" d="100"/>
          <a:sy n="91" d="100"/>
        </p:scale>
        <p:origin x="278"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D326F9C-C872-4592-B2B1-6C7B5A967BAB}" type="datetime4">
              <a:rPr lang="en-US" smtClean="0"/>
              <a:t>November 1, 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37DC3B2-0BBE-4342-84D0-2167B536CF14}" type="slidenum">
              <a:rPr lang="en-US" smtClean="0"/>
              <a:t>‹#›</a:t>
            </a:fld>
            <a:endParaRPr lang="en-US"/>
          </a:p>
        </p:txBody>
      </p:sp>
    </p:spTree>
    <p:extLst>
      <p:ext uri="{BB962C8B-B14F-4D97-AF65-F5344CB8AC3E}">
        <p14:creationId xmlns:p14="http://schemas.microsoft.com/office/powerpoint/2010/main" val="359931151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40CEE7-146D-4959-8DAB-03D18C40309F}" type="datetime4">
              <a:rPr lang="en-US" smtClean="0"/>
              <a:t>November 1, 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5CFB4E-64E7-45B1-A2FD-9011405ED1F4}" type="slidenum">
              <a:rPr lang="en-US" smtClean="0"/>
              <a:t>‹#›</a:t>
            </a:fld>
            <a:endParaRPr lang="en-US"/>
          </a:p>
        </p:txBody>
      </p:sp>
    </p:spTree>
    <p:extLst>
      <p:ext uri="{BB962C8B-B14F-4D97-AF65-F5344CB8AC3E}">
        <p14:creationId xmlns:p14="http://schemas.microsoft.com/office/powerpoint/2010/main" val="2749795314"/>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00091E6-AEAD-4595-9FFC-D82C11995FEF}"/>
              </a:ext>
            </a:extLst>
          </p:cNvPr>
          <p:cNvSpPr>
            <a:spLocks noGrp="1"/>
          </p:cNvSpPr>
          <p:nvPr>
            <p:ph type="body" sz="quarter" idx="10" hasCustomPrompt="1"/>
          </p:nvPr>
        </p:nvSpPr>
        <p:spPr>
          <a:xfrm>
            <a:off x="4030344" y="1379765"/>
            <a:ext cx="2934714"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2-digit team id&gt;</a:t>
            </a:r>
          </a:p>
        </p:txBody>
      </p:sp>
      <p:sp>
        <p:nvSpPr>
          <p:cNvPr id="9" name="TextBox 8">
            <a:extLst>
              <a:ext uri="{FF2B5EF4-FFF2-40B4-BE49-F238E27FC236}">
                <a16:creationId xmlns:a16="http://schemas.microsoft.com/office/drawing/2014/main" id="{947A2DE4-7BFD-4676-BBE3-8134E3ADD9A0}"/>
              </a:ext>
            </a:extLst>
          </p:cNvPr>
          <p:cNvSpPr txBox="1"/>
          <p:nvPr userDrawn="1"/>
        </p:nvSpPr>
        <p:spPr>
          <a:xfrm>
            <a:off x="158309" y="1379764"/>
            <a:ext cx="3858429" cy="276999"/>
          </a:xfrm>
          <a:prstGeom prst="rect">
            <a:avLst/>
          </a:prstGeom>
          <a:noFill/>
        </p:spPr>
        <p:txBody>
          <a:bodyPr wrap="none" lIns="0" tIns="0" rIns="0" bIns="0" rtlCol="0" anchor="ctr" anchorCtr="1">
            <a:spAutoFit/>
          </a:bodyPr>
          <a:lstStyle/>
          <a:p>
            <a:pPr algn="ctr"/>
            <a:r>
              <a:rPr lang="en-US" b="1" dirty="0"/>
              <a:t>Project Status Report</a:t>
            </a:r>
            <a:r>
              <a:rPr lang="en-US" b="1"/>
              <a:t>:  CEEn-2019CPST-0</a:t>
            </a:r>
            <a:endParaRPr lang="en-US" b="1" dirty="0"/>
          </a:p>
        </p:txBody>
      </p:sp>
      <p:sp>
        <p:nvSpPr>
          <p:cNvPr id="10" name="Text Placeholder 7">
            <a:extLst>
              <a:ext uri="{FF2B5EF4-FFF2-40B4-BE49-F238E27FC236}">
                <a16:creationId xmlns:a16="http://schemas.microsoft.com/office/drawing/2014/main" id="{E4EA7D44-30E0-4793-8A44-38E59A9BA165}"/>
              </a:ext>
            </a:extLst>
          </p:cNvPr>
          <p:cNvSpPr>
            <a:spLocks noGrp="1"/>
          </p:cNvSpPr>
          <p:nvPr>
            <p:ph type="body" sz="quarter" idx="11" hasCustomPrompt="1"/>
          </p:nvPr>
        </p:nvSpPr>
        <p:spPr>
          <a:xfrm>
            <a:off x="1797412" y="1953759"/>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project title here&gt;</a:t>
            </a:r>
          </a:p>
        </p:txBody>
      </p:sp>
      <p:sp>
        <p:nvSpPr>
          <p:cNvPr id="12" name="Text Placeholder 7">
            <a:extLst>
              <a:ext uri="{FF2B5EF4-FFF2-40B4-BE49-F238E27FC236}">
                <a16:creationId xmlns:a16="http://schemas.microsoft.com/office/drawing/2014/main" id="{1D1DA323-3E4F-4295-A822-9D3EA0D45904}"/>
              </a:ext>
            </a:extLst>
          </p:cNvPr>
          <p:cNvSpPr>
            <a:spLocks noGrp="1"/>
          </p:cNvSpPr>
          <p:nvPr>
            <p:ph type="body" sz="quarter" idx="12" hasCustomPrompt="1"/>
          </p:nvPr>
        </p:nvSpPr>
        <p:spPr>
          <a:xfrm>
            <a:off x="1797413" y="1656763"/>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team member names&gt;</a:t>
            </a:r>
          </a:p>
        </p:txBody>
      </p:sp>
      <p:sp>
        <p:nvSpPr>
          <p:cNvPr id="13" name="TextBox 12">
            <a:extLst>
              <a:ext uri="{FF2B5EF4-FFF2-40B4-BE49-F238E27FC236}">
                <a16:creationId xmlns:a16="http://schemas.microsoft.com/office/drawing/2014/main" id="{74B4EFA2-85F8-4BCD-AA58-C1839125ABF3}"/>
              </a:ext>
            </a:extLst>
          </p:cNvPr>
          <p:cNvSpPr txBox="1"/>
          <p:nvPr userDrawn="1"/>
        </p:nvSpPr>
        <p:spPr>
          <a:xfrm>
            <a:off x="167834" y="1656762"/>
            <a:ext cx="1541769" cy="276999"/>
          </a:xfrm>
          <a:prstGeom prst="rect">
            <a:avLst/>
          </a:prstGeom>
          <a:noFill/>
        </p:spPr>
        <p:txBody>
          <a:bodyPr wrap="none" lIns="0" tIns="0" rIns="0" bIns="0" rtlCol="0" anchor="ctr" anchorCtr="1">
            <a:spAutoFit/>
          </a:bodyPr>
          <a:lstStyle/>
          <a:p>
            <a:pPr algn="l"/>
            <a:r>
              <a:rPr lang="en-US" b="1" dirty="0"/>
              <a:t>Team Members:</a:t>
            </a:r>
          </a:p>
        </p:txBody>
      </p:sp>
      <p:sp>
        <p:nvSpPr>
          <p:cNvPr id="14" name="Text Placeholder 7">
            <a:extLst>
              <a:ext uri="{FF2B5EF4-FFF2-40B4-BE49-F238E27FC236}">
                <a16:creationId xmlns:a16="http://schemas.microsoft.com/office/drawing/2014/main" id="{DCE0B8F4-FE68-4673-8B17-0861837AA5CD}"/>
              </a:ext>
            </a:extLst>
          </p:cNvPr>
          <p:cNvSpPr>
            <a:spLocks noGrp="1"/>
          </p:cNvSpPr>
          <p:nvPr>
            <p:ph type="body" sz="quarter" idx="13" hasCustomPrompt="1"/>
          </p:nvPr>
        </p:nvSpPr>
        <p:spPr>
          <a:xfrm>
            <a:off x="9397100" y="1360713"/>
            <a:ext cx="2627066"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report date&gt;</a:t>
            </a:r>
          </a:p>
        </p:txBody>
      </p:sp>
      <p:sp>
        <p:nvSpPr>
          <p:cNvPr id="15" name="TextBox 14">
            <a:extLst>
              <a:ext uri="{FF2B5EF4-FFF2-40B4-BE49-F238E27FC236}">
                <a16:creationId xmlns:a16="http://schemas.microsoft.com/office/drawing/2014/main" id="{9D506FF2-2C0E-4609-ACB7-A92000432FD0}"/>
              </a:ext>
            </a:extLst>
          </p:cNvPr>
          <p:cNvSpPr txBox="1"/>
          <p:nvPr userDrawn="1"/>
        </p:nvSpPr>
        <p:spPr>
          <a:xfrm>
            <a:off x="8053271" y="1360712"/>
            <a:ext cx="1217962" cy="276999"/>
          </a:xfrm>
          <a:prstGeom prst="rect">
            <a:avLst/>
          </a:prstGeom>
          <a:noFill/>
        </p:spPr>
        <p:txBody>
          <a:bodyPr wrap="none" lIns="0" tIns="0" rIns="0" bIns="0" rtlCol="0" anchor="ctr" anchorCtr="1">
            <a:spAutoFit/>
          </a:bodyPr>
          <a:lstStyle/>
          <a:p>
            <a:pPr algn="l"/>
            <a:r>
              <a:rPr lang="en-US" b="1" dirty="0"/>
              <a:t>Report Date:</a:t>
            </a:r>
          </a:p>
        </p:txBody>
      </p:sp>
      <p:sp>
        <p:nvSpPr>
          <p:cNvPr id="20" name="TextBox 19">
            <a:extLst>
              <a:ext uri="{FF2B5EF4-FFF2-40B4-BE49-F238E27FC236}">
                <a16:creationId xmlns:a16="http://schemas.microsoft.com/office/drawing/2014/main" id="{CABBFB22-7CE7-4280-B177-A17E5E3E6456}"/>
              </a:ext>
            </a:extLst>
          </p:cNvPr>
          <p:cNvSpPr txBox="1"/>
          <p:nvPr userDrawn="1"/>
        </p:nvSpPr>
        <p:spPr>
          <a:xfrm>
            <a:off x="96902" y="2325245"/>
            <a:ext cx="4737002" cy="215444"/>
          </a:xfrm>
          <a:prstGeom prst="rect">
            <a:avLst/>
          </a:prstGeom>
          <a:noFill/>
        </p:spPr>
        <p:txBody>
          <a:bodyPr wrap="none" lIns="0" tIns="0" rIns="0" bIns="0" rtlCol="0">
            <a:spAutoFit/>
          </a:bodyPr>
          <a:lstStyle/>
          <a:p>
            <a:r>
              <a:rPr lang="en-US" sz="1400" b="1" dirty="0">
                <a:solidFill>
                  <a:srgbClr val="0000FF"/>
                </a:solidFill>
              </a:rPr>
              <a:t>1) Summary of technical/non-technical challenges encountered </a:t>
            </a:r>
          </a:p>
        </p:txBody>
      </p:sp>
      <p:sp>
        <p:nvSpPr>
          <p:cNvPr id="21" name="Date Placeholder 6">
            <a:extLst>
              <a:ext uri="{FF2B5EF4-FFF2-40B4-BE49-F238E27FC236}">
                <a16:creationId xmlns:a16="http://schemas.microsoft.com/office/drawing/2014/main" id="{19241A73-3A01-4DCC-AB6F-5FFEE1B26ADF}"/>
              </a:ext>
            </a:extLst>
          </p:cNvPr>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11/1/2021</a:t>
            </a:fld>
            <a:endParaRPr lang="en-US"/>
          </a:p>
        </p:txBody>
      </p:sp>
      <p:sp>
        <p:nvSpPr>
          <p:cNvPr id="22" name="Slide Number Placeholder 8">
            <a:extLst>
              <a:ext uri="{FF2B5EF4-FFF2-40B4-BE49-F238E27FC236}">
                <a16:creationId xmlns:a16="http://schemas.microsoft.com/office/drawing/2014/main" id="{4864D0AB-4E92-4B98-BF5B-EE75B8583296}"/>
              </a:ext>
            </a:extLst>
          </p:cNvPr>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25" name="Content Placeholder 18">
            <a:extLst>
              <a:ext uri="{FF2B5EF4-FFF2-40B4-BE49-F238E27FC236}">
                <a16:creationId xmlns:a16="http://schemas.microsoft.com/office/drawing/2014/main" id="{AF4C2A50-C753-4928-B6D0-3B09B6703D5D}"/>
              </a:ext>
            </a:extLst>
          </p:cNvPr>
          <p:cNvSpPr>
            <a:spLocks noGrp="1"/>
          </p:cNvSpPr>
          <p:nvPr>
            <p:ph sz="quarter" idx="15" hasCustomPrompt="1"/>
          </p:nvPr>
        </p:nvSpPr>
        <p:spPr>
          <a:xfrm>
            <a:off x="6256604" y="2627372"/>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#2 responses here&gt;</a:t>
            </a:r>
          </a:p>
        </p:txBody>
      </p:sp>
      <p:sp>
        <p:nvSpPr>
          <p:cNvPr id="26" name="TextBox 25">
            <a:extLst>
              <a:ext uri="{FF2B5EF4-FFF2-40B4-BE49-F238E27FC236}">
                <a16:creationId xmlns:a16="http://schemas.microsoft.com/office/drawing/2014/main" id="{A991F395-4C01-4914-8929-92B961D2AB76}"/>
              </a:ext>
            </a:extLst>
          </p:cNvPr>
          <p:cNvSpPr txBox="1"/>
          <p:nvPr userDrawn="1"/>
        </p:nvSpPr>
        <p:spPr>
          <a:xfrm>
            <a:off x="6067756" y="2324287"/>
            <a:ext cx="4318362" cy="215444"/>
          </a:xfrm>
          <a:prstGeom prst="rect">
            <a:avLst/>
          </a:prstGeom>
          <a:noFill/>
        </p:spPr>
        <p:txBody>
          <a:bodyPr wrap="none" lIns="0" tIns="0" rIns="0" bIns="0" rtlCol="0">
            <a:spAutoFit/>
          </a:bodyPr>
          <a:lstStyle/>
          <a:p>
            <a:r>
              <a:rPr lang="en-US" sz="1400" b="1" dirty="0">
                <a:solidFill>
                  <a:srgbClr val="0000FF"/>
                </a:solidFill>
              </a:rPr>
              <a:t>2) Team approaches &amp; resolutions to overcome challenges</a:t>
            </a:r>
          </a:p>
        </p:txBody>
      </p:sp>
      <p:sp>
        <p:nvSpPr>
          <p:cNvPr id="28" name="TextBox 27">
            <a:extLst>
              <a:ext uri="{FF2B5EF4-FFF2-40B4-BE49-F238E27FC236}">
                <a16:creationId xmlns:a16="http://schemas.microsoft.com/office/drawing/2014/main" id="{FE2D59C1-0F80-4246-A242-54B902601316}"/>
              </a:ext>
            </a:extLst>
          </p:cNvPr>
          <p:cNvSpPr txBox="1"/>
          <p:nvPr userDrawn="1"/>
        </p:nvSpPr>
        <p:spPr>
          <a:xfrm>
            <a:off x="96902" y="4372933"/>
            <a:ext cx="4470263" cy="215444"/>
          </a:xfrm>
          <a:prstGeom prst="rect">
            <a:avLst/>
          </a:prstGeom>
          <a:noFill/>
        </p:spPr>
        <p:txBody>
          <a:bodyPr wrap="none" lIns="0" tIns="0" rIns="0" bIns="0" rtlCol="0">
            <a:spAutoFit/>
          </a:bodyPr>
          <a:lstStyle/>
          <a:p>
            <a:r>
              <a:rPr lang="en-US" sz="1400" b="1" dirty="0">
                <a:solidFill>
                  <a:srgbClr val="0000FF"/>
                </a:solidFill>
              </a:rPr>
              <a:t>3) Status of challenge resolutions &amp; potential project impact</a:t>
            </a:r>
          </a:p>
        </p:txBody>
      </p:sp>
      <p:sp>
        <p:nvSpPr>
          <p:cNvPr id="29" name="Content Placeholder 18">
            <a:extLst>
              <a:ext uri="{FF2B5EF4-FFF2-40B4-BE49-F238E27FC236}">
                <a16:creationId xmlns:a16="http://schemas.microsoft.com/office/drawing/2014/main" id="{75F8EE5F-251A-4B1A-AA4D-272BFD45C5E7}"/>
              </a:ext>
            </a:extLst>
          </p:cNvPr>
          <p:cNvSpPr>
            <a:spLocks noGrp="1"/>
          </p:cNvSpPr>
          <p:nvPr>
            <p:ph sz="quarter" idx="17" hasCustomPrompt="1"/>
          </p:nvPr>
        </p:nvSpPr>
        <p:spPr>
          <a:xfrm>
            <a:off x="6256604"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#4 responses here&gt;</a:t>
            </a:r>
          </a:p>
        </p:txBody>
      </p:sp>
      <p:sp>
        <p:nvSpPr>
          <p:cNvPr id="30" name="TextBox 29">
            <a:extLst>
              <a:ext uri="{FF2B5EF4-FFF2-40B4-BE49-F238E27FC236}">
                <a16:creationId xmlns:a16="http://schemas.microsoft.com/office/drawing/2014/main" id="{A25E2656-FA2F-424F-9A20-7676075FCF54}"/>
              </a:ext>
            </a:extLst>
          </p:cNvPr>
          <p:cNvSpPr txBox="1"/>
          <p:nvPr userDrawn="1"/>
        </p:nvSpPr>
        <p:spPr>
          <a:xfrm>
            <a:off x="6067756" y="4372933"/>
            <a:ext cx="2109167" cy="215444"/>
          </a:xfrm>
          <a:prstGeom prst="rect">
            <a:avLst/>
          </a:prstGeom>
          <a:noFill/>
        </p:spPr>
        <p:txBody>
          <a:bodyPr wrap="none" lIns="0" tIns="0" rIns="0" bIns="0" rtlCol="0">
            <a:spAutoFit/>
          </a:bodyPr>
          <a:lstStyle/>
          <a:p>
            <a:r>
              <a:rPr lang="en-US" sz="1400" b="1" dirty="0">
                <a:solidFill>
                  <a:srgbClr val="0000FF"/>
                </a:solidFill>
              </a:rPr>
              <a:t>4) Project status &amp; summary</a:t>
            </a:r>
          </a:p>
        </p:txBody>
      </p:sp>
      <p:sp>
        <p:nvSpPr>
          <p:cNvPr id="32" name="Content Placeholder 18">
            <a:extLst>
              <a:ext uri="{FF2B5EF4-FFF2-40B4-BE49-F238E27FC236}">
                <a16:creationId xmlns:a16="http://schemas.microsoft.com/office/drawing/2014/main" id="{407456FB-6E64-4E56-9517-9B38A07D1C20}"/>
              </a:ext>
            </a:extLst>
          </p:cNvPr>
          <p:cNvSpPr>
            <a:spLocks noGrp="1"/>
          </p:cNvSpPr>
          <p:nvPr>
            <p:ph sz="quarter" idx="18" hasCustomPrompt="1"/>
          </p:nvPr>
        </p:nvSpPr>
        <p:spPr>
          <a:xfrm>
            <a:off x="285750" y="2629087"/>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#1 responses here&gt;</a:t>
            </a:r>
          </a:p>
        </p:txBody>
      </p:sp>
      <p:sp>
        <p:nvSpPr>
          <p:cNvPr id="33" name="Content Placeholder 18">
            <a:extLst>
              <a:ext uri="{FF2B5EF4-FFF2-40B4-BE49-F238E27FC236}">
                <a16:creationId xmlns:a16="http://schemas.microsoft.com/office/drawing/2014/main" id="{3FA782C0-8AEA-4B41-A0A4-92518E47E647}"/>
              </a:ext>
            </a:extLst>
          </p:cNvPr>
          <p:cNvSpPr>
            <a:spLocks noGrp="1"/>
          </p:cNvSpPr>
          <p:nvPr>
            <p:ph sz="quarter" idx="19" hasCustomPrompt="1"/>
          </p:nvPr>
        </p:nvSpPr>
        <p:spPr>
          <a:xfrm>
            <a:off x="285750"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#3 responses here&gt;</a:t>
            </a:r>
          </a:p>
        </p:txBody>
      </p:sp>
      <p:sp>
        <p:nvSpPr>
          <p:cNvPr id="34" name="TextBox 33">
            <a:extLst>
              <a:ext uri="{FF2B5EF4-FFF2-40B4-BE49-F238E27FC236}">
                <a16:creationId xmlns:a16="http://schemas.microsoft.com/office/drawing/2014/main" id="{E2A4501A-1661-4BF2-B6A3-F21E7F662EC0}"/>
              </a:ext>
            </a:extLst>
          </p:cNvPr>
          <p:cNvSpPr txBox="1"/>
          <p:nvPr userDrawn="1"/>
        </p:nvSpPr>
        <p:spPr>
          <a:xfrm>
            <a:off x="167834" y="1943472"/>
            <a:ext cx="1215461" cy="276999"/>
          </a:xfrm>
          <a:prstGeom prst="rect">
            <a:avLst/>
          </a:prstGeom>
          <a:noFill/>
        </p:spPr>
        <p:txBody>
          <a:bodyPr wrap="none" lIns="0" tIns="0" rIns="0" bIns="0" rtlCol="0" anchor="ctr" anchorCtr="1">
            <a:spAutoFit/>
          </a:bodyPr>
          <a:lstStyle/>
          <a:p>
            <a:pPr algn="l"/>
            <a:r>
              <a:rPr lang="en-US" b="1" dirty="0"/>
              <a:t>Project Title:</a:t>
            </a:r>
          </a:p>
        </p:txBody>
      </p:sp>
      <p:sp>
        <p:nvSpPr>
          <p:cNvPr id="35" name="Text Placeholder 37">
            <a:extLst>
              <a:ext uri="{FF2B5EF4-FFF2-40B4-BE49-F238E27FC236}">
                <a16:creationId xmlns:a16="http://schemas.microsoft.com/office/drawing/2014/main" id="{67AD0BD6-EB2C-4477-9DDC-32FEDF98C661}"/>
              </a:ext>
            </a:extLst>
          </p:cNvPr>
          <p:cNvSpPr>
            <a:spLocks noGrp="1"/>
          </p:cNvSpPr>
          <p:nvPr>
            <p:ph type="body" sz="quarter" idx="20" hasCustomPrompt="1"/>
          </p:nvPr>
        </p:nvSpPr>
        <p:spPr>
          <a:xfrm>
            <a:off x="4094535" y="6518642"/>
            <a:ext cx="318578"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6" name="Text Placeholder 37">
            <a:extLst>
              <a:ext uri="{FF2B5EF4-FFF2-40B4-BE49-F238E27FC236}">
                <a16:creationId xmlns:a16="http://schemas.microsoft.com/office/drawing/2014/main" id="{2FDE6B96-2A63-45E4-800C-B86D262ED707}"/>
              </a:ext>
            </a:extLst>
          </p:cNvPr>
          <p:cNvSpPr>
            <a:spLocks noGrp="1"/>
          </p:cNvSpPr>
          <p:nvPr>
            <p:ph type="body" sz="quarter" idx="21" hasCustomPrompt="1"/>
          </p:nvPr>
        </p:nvSpPr>
        <p:spPr>
          <a:xfrm>
            <a:off x="5570909" y="6518642"/>
            <a:ext cx="318579"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7" name="Text Placeholder 37">
            <a:extLst>
              <a:ext uri="{FF2B5EF4-FFF2-40B4-BE49-F238E27FC236}">
                <a16:creationId xmlns:a16="http://schemas.microsoft.com/office/drawing/2014/main" id="{F630E1C9-CDFA-48BD-9F8E-3C817719990D}"/>
              </a:ext>
            </a:extLst>
          </p:cNvPr>
          <p:cNvSpPr>
            <a:spLocks noGrp="1"/>
          </p:cNvSpPr>
          <p:nvPr>
            <p:ph type="body" sz="quarter" idx="22" hasCustomPrompt="1"/>
          </p:nvPr>
        </p:nvSpPr>
        <p:spPr>
          <a:xfrm>
            <a:off x="7009185" y="6518642"/>
            <a:ext cx="318580"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8" name="Text Placeholder 37">
            <a:extLst>
              <a:ext uri="{FF2B5EF4-FFF2-40B4-BE49-F238E27FC236}">
                <a16:creationId xmlns:a16="http://schemas.microsoft.com/office/drawing/2014/main" id="{D4476EEE-C27B-4703-A83C-ED770F98708F}"/>
              </a:ext>
            </a:extLst>
          </p:cNvPr>
          <p:cNvSpPr>
            <a:spLocks noGrp="1"/>
          </p:cNvSpPr>
          <p:nvPr>
            <p:ph type="body" sz="quarter" idx="23" hasCustomPrompt="1"/>
          </p:nvPr>
        </p:nvSpPr>
        <p:spPr>
          <a:xfrm>
            <a:off x="8533185"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Tree>
    <p:extLst>
      <p:ext uri="{BB962C8B-B14F-4D97-AF65-F5344CB8AC3E}">
        <p14:creationId xmlns:p14="http://schemas.microsoft.com/office/powerpoint/2010/main" val="39804660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B009E2F-3539-4898-BFAF-18CC8E98A9F3}"/>
              </a:ext>
            </a:extLst>
          </p:cNvPr>
          <p:cNvSpPr/>
          <p:nvPr userDrawn="1"/>
        </p:nvSpPr>
        <p:spPr>
          <a:xfrm>
            <a:off x="0" y="-101395"/>
            <a:ext cx="12226278" cy="449041"/>
          </a:xfrm>
          <a:prstGeom prst="rect">
            <a:avLst/>
          </a:prstGeom>
          <a:solidFill>
            <a:srgbClr val="002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33309" y="1401763"/>
            <a:ext cx="11706329" cy="59160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41160" y="2089149"/>
            <a:ext cx="11706328" cy="422904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8" name="Straight Connector 7"/>
          <p:cNvCxnSpPr>
            <a:cxnSpLocks/>
          </p:cNvCxnSpPr>
          <p:nvPr userDrawn="1"/>
        </p:nvCxnSpPr>
        <p:spPr>
          <a:xfrm>
            <a:off x="-1676" y="1273909"/>
            <a:ext cx="1219367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Date Placeholder 6"/>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11/1/2021</a:t>
            </a:fld>
            <a:endParaRPr lang="en-US"/>
          </a:p>
        </p:txBody>
      </p:sp>
      <p:sp>
        <p:nvSpPr>
          <p:cNvPr id="9" name="Slide Number Placeholder 8"/>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11" name="Text Placeholder 7">
            <a:extLst>
              <a:ext uri="{FF2B5EF4-FFF2-40B4-BE49-F238E27FC236}">
                <a16:creationId xmlns:a16="http://schemas.microsoft.com/office/drawing/2014/main" id="{848ECCD3-5360-4AF4-A29E-DB3DE1306312}"/>
              </a:ext>
            </a:extLst>
          </p:cNvPr>
          <p:cNvSpPr txBox="1">
            <a:spLocks/>
          </p:cNvSpPr>
          <p:nvPr userDrawn="1"/>
        </p:nvSpPr>
        <p:spPr>
          <a:xfrm>
            <a:off x="2939143" y="6349873"/>
            <a:ext cx="6294663" cy="233836"/>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2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000" u="sng" dirty="0"/>
              <a:t>Please enter # of hours spent on project this last week for each team member in the order listed above</a:t>
            </a:r>
          </a:p>
        </p:txBody>
      </p:sp>
      <p:sp>
        <p:nvSpPr>
          <p:cNvPr id="12" name="Text Placeholder 7">
            <a:extLst>
              <a:ext uri="{FF2B5EF4-FFF2-40B4-BE49-F238E27FC236}">
                <a16:creationId xmlns:a16="http://schemas.microsoft.com/office/drawing/2014/main" id="{28DDF56C-28C8-4E7C-9E90-03432CC09E39}"/>
              </a:ext>
            </a:extLst>
          </p:cNvPr>
          <p:cNvSpPr txBox="1">
            <a:spLocks/>
          </p:cNvSpPr>
          <p:nvPr userDrawn="1"/>
        </p:nvSpPr>
        <p:spPr>
          <a:xfrm>
            <a:off x="338707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#1:</a:t>
            </a:r>
          </a:p>
        </p:txBody>
      </p:sp>
      <p:sp>
        <p:nvSpPr>
          <p:cNvPr id="13" name="Text Placeholder 7">
            <a:extLst>
              <a:ext uri="{FF2B5EF4-FFF2-40B4-BE49-F238E27FC236}">
                <a16:creationId xmlns:a16="http://schemas.microsoft.com/office/drawing/2014/main" id="{06756BF0-272A-4D6A-B378-89B89E9310C1}"/>
              </a:ext>
            </a:extLst>
          </p:cNvPr>
          <p:cNvSpPr txBox="1">
            <a:spLocks/>
          </p:cNvSpPr>
          <p:nvPr userDrawn="1"/>
        </p:nvSpPr>
        <p:spPr>
          <a:xfrm>
            <a:off x="486345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#2:</a:t>
            </a:r>
          </a:p>
        </p:txBody>
      </p:sp>
      <p:sp>
        <p:nvSpPr>
          <p:cNvPr id="14" name="Text Placeholder 7">
            <a:extLst>
              <a:ext uri="{FF2B5EF4-FFF2-40B4-BE49-F238E27FC236}">
                <a16:creationId xmlns:a16="http://schemas.microsoft.com/office/drawing/2014/main" id="{2215F411-72A6-456A-8AA0-204ACB198A9C}"/>
              </a:ext>
            </a:extLst>
          </p:cNvPr>
          <p:cNvSpPr txBox="1">
            <a:spLocks/>
          </p:cNvSpPr>
          <p:nvPr userDrawn="1"/>
        </p:nvSpPr>
        <p:spPr>
          <a:xfrm>
            <a:off x="630172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#1:</a:t>
            </a:r>
          </a:p>
        </p:txBody>
      </p:sp>
      <p:sp>
        <p:nvSpPr>
          <p:cNvPr id="15" name="Text Placeholder 7">
            <a:extLst>
              <a:ext uri="{FF2B5EF4-FFF2-40B4-BE49-F238E27FC236}">
                <a16:creationId xmlns:a16="http://schemas.microsoft.com/office/drawing/2014/main" id="{796CBCD5-48CC-45BA-88F4-CE962D824EC2}"/>
              </a:ext>
            </a:extLst>
          </p:cNvPr>
          <p:cNvSpPr txBox="1">
            <a:spLocks/>
          </p:cNvSpPr>
          <p:nvPr userDrawn="1"/>
        </p:nvSpPr>
        <p:spPr>
          <a:xfrm>
            <a:off x="77781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#2:</a:t>
            </a:r>
          </a:p>
        </p:txBody>
      </p:sp>
      <p:pic>
        <p:nvPicPr>
          <p:cNvPr id="16" name="Picture 15" descr="Graphical user interface, text, application&#10;&#10;Description automatically generated">
            <a:extLst>
              <a:ext uri="{FF2B5EF4-FFF2-40B4-BE49-F238E27FC236}">
                <a16:creationId xmlns:a16="http://schemas.microsoft.com/office/drawing/2014/main" id="{D13A9B6F-F6B3-43F0-B4B4-478C0F3A7182}"/>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922492" y="-101395"/>
            <a:ext cx="10343661" cy="1417912"/>
          </a:xfrm>
          <a:prstGeom prst="rect">
            <a:avLst/>
          </a:prstGeom>
        </p:spPr>
      </p:pic>
    </p:spTree>
    <p:extLst>
      <p:ext uri="{BB962C8B-B14F-4D97-AF65-F5344CB8AC3E}">
        <p14:creationId xmlns:p14="http://schemas.microsoft.com/office/powerpoint/2010/main" val="1113622945"/>
      </p:ext>
    </p:extLst>
  </p:cSld>
  <p:clrMap bg1="lt1" tx1="dk1" bg2="lt2" tx2="dk2" accent1="accent1" accent2="accent2" accent3="accent3" accent4="accent4" accent5="accent5" accent6="accent6" hlink="hlink" folHlink="folHlink"/>
  <p:sldLayoutIdLst>
    <p:sldLayoutId id="2147483660" r:id="rId1"/>
  </p:sldLayoutIdLst>
  <p:hf hdr="0" ftr="0"/>
  <p:txStyles>
    <p:titleStyle>
      <a:lvl1pPr algn="l" defTabSz="914400" rtl="0" eaLnBrk="1" latinLnBrk="0" hangingPunct="1">
        <a:lnSpc>
          <a:spcPct val="90000"/>
        </a:lnSpc>
        <a:spcBef>
          <a:spcPct val="0"/>
        </a:spcBef>
        <a:buNone/>
        <a:defRPr sz="32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28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24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ext Placeholder 51">
            <a:extLst>
              <a:ext uri="{FF2B5EF4-FFF2-40B4-BE49-F238E27FC236}">
                <a16:creationId xmlns:a16="http://schemas.microsoft.com/office/drawing/2014/main" id="{F75A987A-9A48-48A7-8040-33021E74DA0E}"/>
              </a:ext>
            </a:extLst>
          </p:cNvPr>
          <p:cNvSpPr>
            <a:spLocks noGrp="1"/>
          </p:cNvSpPr>
          <p:nvPr>
            <p:ph type="body" sz="quarter" idx="10"/>
          </p:nvPr>
        </p:nvSpPr>
        <p:spPr>
          <a:xfrm>
            <a:off x="4580388" y="1379765"/>
            <a:ext cx="2384669" cy="276999"/>
          </a:xfrm>
        </p:spPr>
        <p:txBody>
          <a:bodyPr/>
          <a:lstStyle/>
          <a:p>
            <a:r>
              <a:rPr lang="en-US" dirty="0"/>
              <a:t>N/A</a:t>
            </a:r>
          </a:p>
        </p:txBody>
      </p:sp>
      <p:sp>
        <p:nvSpPr>
          <p:cNvPr id="53" name="Text Placeholder 52">
            <a:extLst>
              <a:ext uri="{FF2B5EF4-FFF2-40B4-BE49-F238E27FC236}">
                <a16:creationId xmlns:a16="http://schemas.microsoft.com/office/drawing/2014/main" id="{CB49774D-0EF7-44AF-80B5-489EBA97059D}"/>
              </a:ext>
            </a:extLst>
          </p:cNvPr>
          <p:cNvSpPr>
            <a:spLocks noGrp="1"/>
          </p:cNvSpPr>
          <p:nvPr>
            <p:ph type="body" sz="quarter" idx="11"/>
          </p:nvPr>
        </p:nvSpPr>
        <p:spPr/>
        <p:txBody>
          <a:bodyPr/>
          <a:lstStyle/>
          <a:p>
            <a:r>
              <a:rPr lang="en-US" dirty="0"/>
              <a:t>Dr. Judd Wood – Timber Wall Testing Apparatus </a:t>
            </a:r>
          </a:p>
        </p:txBody>
      </p:sp>
      <p:sp>
        <p:nvSpPr>
          <p:cNvPr id="54" name="Text Placeholder 53">
            <a:extLst>
              <a:ext uri="{FF2B5EF4-FFF2-40B4-BE49-F238E27FC236}">
                <a16:creationId xmlns:a16="http://schemas.microsoft.com/office/drawing/2014/main" id="{99BD87C6-74AC-41EA-87D2-4781740DC5D5}"/>
              </a:ext>
            </a:extLst>
          </p:cNvPr>
          <p:cNvSpPr>
            <a:spLocks noGrp="1"/>
          </p:cNvSpPr>
          <p:nvPr>
            <p:ph type="body" sz="quarter" idx="12"/>
          </p:nvPr>
        </p:nvSpPr>
        <p:spPr/>
        <p:txBody>
          <a:bodyPr/>
          <a:lstStyle/>
          <a:p>
            <a:r>
              <a:rPr lang="en-US" dirty="0"/>
              <a:t>Wyatt Payne, Alex Winward, Decker Ure </a:t>
            </a:r>
          </a:p>
        </p:txBody>
      </p:sp>
      <p:sp>
        <p:nvSpPr>
          <p:cNvPr id="55" name="Text Placeholder 54">
            <a:extLst>
              <a:ext uri="{FF2B5EF4-FFF2-40B4-BE49-F238E27FC236}">
                <a16:creationId xmlns:a16="http://schemas.microsoft.com/office/drawing/2014/main" id="{CE4D6B6D-22D4-46DC-B723-33F31A99FDBA}"/>
              </a:ext>
            </a:extLst>
          </p:cNvPr>
          <p:cNvSpPr>
            <a:spLocks noGrp="1"/>
          </p:cNvSpPr>
          <p:nvPr>
            <p:ph type="body" sz="quarter" idx="13"/>
          </p:nvPr>
        </p:nvSpPr>
        <p:spPr/>
        <p:txBody>
          <a:bodyPr/>
          <a:lstStyle/>
          <a:p>
            <a:r>
              <a:rPr lang="en-US" dirty="0"/>
              <a:t>11/1/2021</a:t>
            </a:r>
          </a:p>
        </p:txBody>
      </p:sp>
      <p:sp>
        <p:nvSpPr>
          <p:cNvPr id="6" name="Date Placeholder 5">
            <a:extLst>
              <a:ext uri="{FF2B5EF4-FFF2-40B4-BE49-F238E27FC236}">
                <a16:creationId xmlns:a16="http://schemas.microsoft.com/office/drawing/2014/main" id="{210F6063-A99B-4DE4-A128-1A3094581307}"/>
              </a:ext>
            </a:extLst>
          </p:cNvPr>
          <p:cNvSpPr>
            <a:spLocks noGrp="1"/>
          </p:cNvSpPr>
          <p:nvPr>
            <p:ph type="dt" sz="half" idx="2"/>
          </p:nvPr>
        </p:nvSpPr>
        <p:spPr/>
        <p:txBody>
          <a:bodyPr/>
          <a:lstStyle/>
          <a:p>
            <a:fld id="{A6977451-84E2-460E-BB82-A584FC533E7F}" type="datetime1">
              <a:rPr lang="en-US" smtClean="0"/>
              <a:t>11/1/2021</a:t>
            </a:fld>
            <a:endParaRPr lang="en-US" dirty="0"/>
          </a:p>
        </p:txBody>
      </p:sp>
      <p:sp>
        <p:nvSpPr>
          <p:cNvPr id="7" name="Slide Number Placeholder 6">
            <a:extLst>
              <a:ext uri="{FF2B5EF4-FFF2-40B4-BE49-F238E27FC236}">
                <a16:creationId xmlns:a16="http://schemas.microsoft.com/office/drawing/2014/main" id="{3F47F5E0-2B0E-4135-A923-8D97EF699E17}"/>
              </a:ext>
            </a:extLst>
          </p:cNvPr>
          <p:cNvSpPr>
            <a:spLocks noGrp="1"/>
          </p:cNvSpPr>
          <p:nvPr>
            <p:ph type="sldNum" sz="quarter" idx="4"/>
          </p:nvPr>
        </p:nvSpPr>
        <p:spPr/>
        <p:txBody>
          <a:bodyPr/>
          <a:lstStyle/>
          <a:p>
            <a:fld id="{D2274445-9E35-463B-B5C8-659CE7C73DE6}" type="slidenum">
              <a:rPr lang="en-US" smtClean="0"/>
              <a:t>1</a:t>
            </a:fld>
            <a:endParaRPr lang="en-US"/>
          </a:p>
        </p:txBody>
      </p:sp>
      <p:sp>
        <p:nvSpPr>
          <p:cNvPr id="56" name="Content Placeholder 55">
            <a:extLst>
              <a:ext uri="{FF2B5EF4-FFF2-40B4-BE49-F238E27FC236}">
                <a16:creationId xmlns:a16="http://schemas.microsoft.com/office/drawing/2014/main" id="{74A00497-E432-4EF1-978F-E5733525AE7F}"/>
              </a:ext>
            </a:extLst>
          </p:cNvPr>
          <p:cNvSpPr>
            <a:spLocks noGrp="1"/>
          </p:cNvSpPr>
          <p:nvPr>
            <p:ph sz="quarter" idx="15"/>
          </p:nvPr>
        </p:nvSpPr>
        <p:spPr/>
        <p:txBody>
          <a:bodyPr/>
          <a:lstStyle/>
          <a:p>
            <a:r>
              <a:rPr lang="en-US" dirty="0"/>
              <a:t>(1) The previous test using the steel frame and hydraulic actuator was finished this week. Due to our expedited timeline, we needed to at least roughly know what materials needed to be tooled and rigged up for our test. We met with David to talk about what we could do. We realized we need to tweak our walls for ease of rigging. </a:t>
            </a:r>
          </a:p>
          <a:p>
            <a:r>
              <a:rPr lang="en-US" dirty="0"/>
              <a:t>(2) We called our corporate sponsor and explained the situation. We were given the green light to use slightly thinner walls that fit into our rough design. </a:t>
            </a:r>
          </a:p>
          <a:p>
            <a:r>
              <a:rPr lang="en-US" dirty="0"/>
              <a:t>(3) We encountered some uncertainty when starting our statement of work. We met up and outlined what we thought were important aspects of our project. </a:t>
            </a:r>
          </a:p>
        </p:txBody>
      </p:sp>
      <p:sp>
        <p:nvSpPr>
          <p:cNvPr id="57" name="Content Placeholder 56">
            <a:extLst>
              <a:ext uri="{FF2B5EF4-FFF2-40B4-BE49-F238E27FC236}">
                <a16:creationId xmlns:a16="http://schemas.microsoft.com/office/drawing/2014/main" id="{E5F87EC5-E250-4B13-8B29-14AFCC73AC41}"/>
              </a:ext>
            </a:extLst>
          </p:cNvPr>
          <p:cNvSpPr>
            <a:spLocks noGrp="1"/>
          </p:cNvSpPr>
          <p:nvPr>
            <p:ph sz="quarter" idx="17"/>
          </p:nvPr>
        </p:nvSpPr>
        <p:spPr/>
        <p:txBody>
          <a:bodyPr/>
          <a:lstStyle/>
          <a:p>
            <a:r>
              <a:rPr lang="en-US" dirty="0"/>
              <a:t>Our project has been roughly drawn up. We are getting to a stage that we will be ready to test our walls soon. However, we still have a few hoops to jump through at that point. Our writing is in the outline and planning stage. It will likely be done in 2-3 weeks. </a:t>
            </a:r>
          </a:p>
        </p:txBody>
      </p:sp>
      <p:sp>
        <p:nvSpPr>
          <p:cNvPr id="58" name="Content Placeholder 57">
            <a:extLst>
              <a:ext uri="{FF2B5EF4-FFF2-40B4-BE49-F238E27FC236}">
                <a16:creationId xmlns:a16="http://schemas.microsoft.com/office/drawing/2014/main" id="{4184AAF2-6045-4C31-A944-B52954322012}"/>
              </a:ext>
            </a:extLst>
          </p:cNvPr>
          <p:cNvSpPr>
            <a:spLocks noGrp="1"/>
          </p:cNvSpPr>
          <p:nvPr>
            <p:ph sz="quarter" idx="18"/>
          </p:nvPr>
        </p:nvSpPr>
        <p:spPr/>
        <p:txBody>
          <a:bodyPr/>
          <a:lstStyle/>
          <a:p>
            <a:r>
              <a:rPr lang="en-US" dirty="0"/>
              <a:t>Steel Frame Design for Testing </a:t>
            </a:r>
          </a:p>
          <a:p>
            <a:r>
              <a:rPr lang="en-US" dirty="0"/>
              <a:t>Wood wall too wide </a:t>
            </a:r>
          </a:p>
          <a:p>
            <a:r>
              <a:rPr lang="en-US" dirty="0"/>
              <a:t>Statement of Work Confusion </a:t>
            </a:r>
          </a:p>
          <a:p>
            <a:endParaRPr lang="en-US" dirty="0"/>
          </a:p>
        </p:txBody>
      </p:sp>
      <p:sp>
        <p:nvSpPr>
          <p:cNvPr id="59" name="Content Placeholder 58">
            <a:extLst>
              <a:ext uri="{FF2B5EF4-FFF2-40B4-BE49-F238E27FC236}">
                <a16:creationId xmlns:a16="http://schemas.microsoft.com/office/drawing/2014/main" id="{B3496305-CF47-4592-BD12-2A97609DB8F0}"/>
              </a:ext>
            </a:extLst>
          </p:cNvPr>
          <p:cNvSpPr>
            <a:spLocks noGrp="1"/>
          </p:cNvSpPr>
          <p:nvPr>
            <p:ph sz="quarter" idx="19"/>
          </p:nvPr>
        </p:nvSpPr>
        <p:spPr/>
        <p:txBody>
          <a:bodyPr/>
          <a:lstStyle/>
          <a:p>
            <a:r>
              <a:rPr lang="en-US" dirty="0"/>
              <a:t>(1) The challenge was sort of resolved. We worked out a rough sketch and solved some issues. We know what we want to do. But we still need to run the actual engineering calculations to ensure it works. </a:t>
            </a:r>
          </a:p>
          <a:p>
            <a:r>
              <a:rPr lang="en-US" dirty="0"/>
              <a:t>(2) We resolved this issue. The wall size is set and ordered. </a:t>
            </a:r>
          </a:p>
          <a:p>
            <a:r>
              <a:rPr lang="en-US" dirty="0"/>
              <a:t>(3) We resolved the issue. We got a plan and an outline about how to write the statement of work. We are no longer confused though we didn’t finish writing it. </a:t>
            </a:r>
          </a:p>
        </p:txBody>
      </p:sp>
      <p:sp>
        <p:nvSpPr>
          <p:cNvPr id="60" name="Text Placeholder 59">
            <a:extLst>
              <a:ext uri="{FF2B5EF4-FFF2-40B4-BE49-F238E27FC236}">
                <a16:creationId xmlns:a16="http://schemas.microsoft.com/office/drawing/2014/main" id="{019ED36C-D77D-4D66-8496-85D993340BA4}"/>
              </a:ext>
            </a:extLst>
          </p:cNvPr>
          <p:cNvSpPr>
            <a:spLocks noGrp="1"/>
          </p:cNvSpPr>
          <p:nvPr>
            <p:ph type="body" sz="quarter" idx="20"/>
          </p:nvPr>
        </p:nvSpPr>
        <p:spPr/>
        <p:txBody>
          <a:bodyPr/>
          <a:lstStyle/>
          <a:p>
            <a:r>
              <a:rPr lang="en-US" dirty="0"/>
              <a:t>3</a:t>
            </a:r>
          </a:p>
        </p:txBody>
      </p:sp>
      <p:sp>
        <p:nvSpPr>
          <p:cNvPr id="61" name="Text Placeholder 60">
            <a:extLst>
              <a:ext uri="{FF2B5EF4-FFF2-40B4-BE49-F238E27FC236}">
                <a16:creationId xmlns:a16="http://schemas.microsoft.com/office/drawing/2014/main" id="{60FA22DA-24A8-4F28-98EB-346146EBE7D6}"/>
              </a:ext>
            </a:extLst>
          </p:cNvPr>
          <p:cNvSpPr>
            <a:spLocks noGrp="1"/>
          </p:cNvSpPr>
          <p:nvPr>
            <p:ph type="body" sz="quarter" idx="21"/>
          </p:nvPr>
        </p:nvSpPr>
        <p:spPr/>
        <p:txBody>
          <a:bodyPr/>
          <a:lstStyle/>
          <a:p>
            <a:r>
              <a:rPr lang="en-US" dirty="0"/>
              <a:t>2</a:t>
            </a:r>
          </a:p>
        </p:txBody>
      </p:sp>
      <p:sp>
        <p:nvSpPr>
          <p:cNvPr id="62" name="Text Placeholder 61">
            <a:extLst>
              <a:ext uri="{FF2B5EF4-FFF2-40B4-BE49-F238E27FC236}">
                <a16:creationId xmlns:a16="http://schemas.microsoft.com/office/drawing/2014/main" id="{02ED936C-3470-482E-9801-F4E3AD78195A}"/>
              </a:ext>
            </a:extLst>
          </p:cNvPr>
          <p:cNvSpPr>
            <a:spLocks noGrp="1"/>
          </p:cNvSpPr>
          <p:nvPr>
            <p:ph type="body" sz="quarter" idx="22"/>
          </p:nvPr>
        </p:nvSpPr>
        <p:spPr/>
        <p:txBody>
          <a:bodyPr/>
          <a:lstStyle/>
          <a:p>
            <a:r>
              <a:rPr lang="en-US"/>
              <a:t>3.5</a:t>
            </a:r>
            <a:endParaRPr lang="en-US" dirty="0"/>
          </a:p>
        </p:txBody>
      </p:sp>
      <p:sp>
        <p:nvSpPr>
          <p:cNvPr id="63" name="Text Placeholder 62">
            <a:extLst>
              <a:ext uri="{FF2B5EF4-FFF2-40B4-BE49-F238E27FC236}">
                <a16:creationId xmlns:a16="http://schemas.microsoft.com/office/drawing/2014/main" id="{9BB3E497-3F15-4D5D-BB13-0297D77F05C2}"/>
              </a:ext>
            </a:extLst>
          </p:cNvPr>
          <p:cNvSpPr>
            <a:spLocks noGrp="1"/>
          </p:cNvSpPr>
          <p:nvPr>
            <p:ph type="body" sz="quarter" idx="23"/>
          </p:nvPr>
        </p:nvSpPr>
        <p:spPr/>
        <p:txBody>
          <a:bodyPr/>
          <a:lstStyle/>
          <a:p>
            <a:endParaRPr lang="en-US" dirty="0"/>
          </a:p>
        </p:txBody>
      </p:sp>
    </p:spTree>
    <p:extLst>
      <p:ext uri="{BB962C8B-B14F-4D97-AF65-F5344CB8AC3E}">
        <p14:creationId xmlns:p14="http://schemas.microsoft.com/office/powerpoint/2010/main" val="22443407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pstoneStatusReportTemplate.potx" id="{A3692540-E5C2-48CB-9700-763F99D50944}" vid="{81DC28FA-4C92-49C4-8DA3-28DB72FBDF2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CapstoneStatusReportTemplate</Template>
  <TotalTime>418</TotalTime>
  <Words>323</Words>
  <Application>Microsoft Office PowerPoint</Application>
  <PresentationFormat>Widescreen</PresentationFormat>
  <Paragraphs>19</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Courier New</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Status Report:  CEEn-2016CPST-&lt;xxx&gt;: &lt;project title&gt; Team Members:  &lt;team member names&gt; Date:  &lt;date&gt;</dc:title>
  <dc:creator>Windows User</dc:creator>
  <cp:lastModifiedBy>Decker Ure</cp:lastModifiedBy>
  <cp:revision>24</cp:revision>
  <dcterms:created xsi:type="dcterms:W3CDTF">2017-01-09T14:30:38Z</dcterms:created>
  <dcterms:modified xsi:type="dcterms:W3CDTF">2021-11-01T22:15:07Z</dcterms:modified>
</cp:coreProperties>
</file>