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73" autoAdjust="0"/>
    <p:restoredTop sz="94660"/>
  </p:normalViewPr>
  <p:slideViewPr>
    <p:cSldViewPr snapToGrid="0">
      <p:cViewPr varScale="1">
        <p:scale>
          <a:sx n="90" d="100"/>
          <a:sy n="90" d="100"/>
        </p:scale>
        <p:origin x="1112"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November 8,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November 8,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11/8/21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11/8/21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19</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endParaRPr lang="en-US"/>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Brayden </a:t>
            </a:r>
            <a:r>
              <a:rPr lang="en-US" dirty="0" err="1"/>
              <a:t>Allsop</a:t>
            </a:r>
            <a:r>
              <a:rPr lang="en-US" dirty="0"/>
              <a:t>, Jaide Bosen, and Olivia </a:t>
            </a:r>
            <a:r>
              <a:rPr lang="en-US" dirty="0" err="1"/>
              <a:t>Neeley</a:t>
            </a:r>
            <a:endParaRPr lang="en-US" b="0" dirty="0"/>
          </a:p>
          <a:p>
            <a:br>
              <a:rPr lang="en-US" dirty="0"/>
            </a:br>
            <a:endParaRPr lang="en-US" dirty="0"/>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11-08-2021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11/8/21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To overcome our challenge of reaching out to our clients, we sent two follow-up emails and will be talking with our Department Advisor for more help in contacting them. To overcome the challenge of finding reliable research, we talked with Dr. Williams and were directed to better sites and articles. </a:t>
            </a:r>
            <a:br>
              <a:rPr lang="en-US" dirty="0"/>
            </a:br>
            <a:endParaRPr lang="en-US" dirty="0"/>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err="1"/>
              <a:t>EPAnet</a:t>
            </a:r>
            <a:r>
              <a:rPr lang="en-US" dirty="0"/>
              <a:t> seems to be the program of choice to go in correspondence with our client. Before making a final decision, we want to talk with our client about the possibility of transferring the model from </a:t>
            </a:r>
            <a:r>
              <a:rPr lang="en-US" dirty="0" err="1"/>
              <a:t>EPAnet</a:t>
            </a:r>
            <a:r>
              <a:rPr lang="en-US" dirty="0"/>
              <a:t> to </a:t>
            </a:r>
            <a:r>
              <a:rPr lang="en-US" dirty="0" err="1"/>
              <a:t>WaterCAD</a:t>
            </a:r>
            <a:r>
              <a:rPr lang="en-US" dirty="0"/>
              <a:t> and if they have a preference for which model we use. </a:t>
            </a:r>
            <a:r>
              <a:rPr lang="en-US"/>
              <a:t>We will also discuss our access to either of the systems with our faculty advisor before purchasing or downloading software to work on the model.</a:t>
            </a:r>
            <a:br>
              <a:rPr lang="en-US" dirty="0"/>
            </a:br>
            <a:endParaRPr lang="en-US" dirty="0"/>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This week a non-technical challenge encountered was contacting our client for a site visit, but it was mainly unsuccessful. Another technical/non-technical challenge encountered was finding reliable research on which modeling system to use - </a:t>
            </a:r>
            <a:r>
              <a:rPr lang="en-US" dirty="0" err="1"/>
              <a:t>EPAnet</a:t>
            </a:r>
            <a:r>
              <a:rPr lang="en-US" dirty="0"/>
              <a:t> or </a:t>
            </a:r>
            <a:r>
              <a:rPr lang="en-US" dirty="0" err="1"/>
              <a:t>WaterCAD</a:t>
            </a:r>
            <a:r>
              <a:rPr lang="en-US" dirty="0"/>
              <a:t>. </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After our research on both modeling systems, it was found that </a:t>
            </a:r>
            <a:r>
              <a:rPr lang="en-US" dirty="0" err="1"/>
              <a:t>WaterCAD</a:t>
            </a:r>
            <a:r>
              <a:rPr lang="en-US" dirty="0"/>
              <a:t> is capable of more when modeling however, our client has already built a base model in </a:t>
            </a:r>
            <a:r>
              <a:rPr lang="en-US" dirty="0" err="1"/>
              <a:t>EPAnet</a:t>
            </a:r>
            <a:r>
              <a:rPr lang="en-US" dirty="0"/>
              <a:t>. </a:t>
            </a:r>
            <a:r>
              <a:rPr lang="en-US" dirty="0" err="1"/>
              <a:t>EPAnet</a:t>
            </a:r>
            <a:r>
              <a:rPr lang="en-US" dirty="0"/>
              <a:t> is capable of the modeling necessary for the project, but it isn’t as user-friendly as </a:t>
            </a:r>
            <a:r>
              <a:rPr lang="en-US" dirty="0" err="1"/>
              <a:t>WaterCAD</a:t>
            </a:r>
            <a:r>
              <a:rPr lang="en-US" dirty="0"/>
              <a:t>.</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2</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2</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2</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r>
              <a:rPr lang="en-US" dirty="0"/>
              <a:t>NA</a:t>
            </a:r>
          </a:p>
        </p:txBody>
      </p:sp>
      <p:sp>
        <p:nvSpPr>
          <p:cNvPr id="16" name="Text Placeholder 62">
            <a:extLst>
              <a:ext uri="{FF2B5EF4-FFF2-40B4-BE49-F238E27FC236}">
                <a16:creationId xmlns:a16="http://schemas.microsoft.com/office/drawing/2014/main" id="{2391E7AC-9D5D-44F4-8A7E-020188BDFD21}"/>
              </a:ext>
            </a:extLst>
          </p:cNvPr>
          <p:cNvSpPr txBox="1">
            <a:spLocks/>
          </p:cNvSpPr>
          <p:nvPr/>
        </p:nvSpPr>
        <p:spPr>
          <a:xfrm>
            <a:off x="9147157" y="6528167"/>
            <a:ext cx="318580" cy="194813"/>
          </a:xfrm>
          <a:prstGeom prst="rect">
            <a:avLst/>
          </a:prstGeom>
        </p:spPr>
        <p:txBody>
          <a:bodyPr vert="horz" wrap="none" lIns="0" tIns="0" rIns="0" bIns="0" rtlCol="0" anchor="ctr" anchorCtr="0">
            <a:noAutofit/>
          </a:bodyPr>
          <a:lstStyle>
            <a:lvl1pPr marL="0" indent="0" algn="l" defTabSz="914400" rtl="0" eaLnBrk="1" latinLnBrk="0" hangingPunct="1">
              <a:lnSpc>
                <a:spcPct val="90000"/>
              </a:lnSpc>
              <a:spcBef>
                <a:spcPts val="1000"/>
              </a:spcBef>
              <a:buFontTx/>
              <a:buNone/>
              <a:defRPr sz="1000" b="0" kern="1200">
                <a:solidFill>
                  <a:schemeClr val="tx1"/>
                </a:solidFill>
                <a:latin typeface="+mn-lt"/>
                <a:ea typeface="+mn-ea"/>
                <a:cs typeface="+mn-cs"/>
              </a:defRPr>
            </a:lvl1pPr>
            <a:lvl2pPr marL="233363" indent="0" algn="l" defTabSz="914400" rtl="0" eaLnBrk="1" latinLnBrk="0" hangingPunct="1">
              <a:lnSpc>
                <a:spcPct val="90000"/>
              </a:lnSpc>
              <a:spcBef>
                <a:spcPts val="500"/>
              </a:spcBef>
              <a:buFontTx/>
              <a:buNone/>
              <a:tabLst>
                <a:tab pos="231775" algn="ctr"/>
              </a:tabLst>
              <a:defRPr sz="2400" b="1" kern="1200">
                <a:solidFill>
                  <a:schemeClr val="tx1"/>
                </a:solidFill>
                <a:latin typeface="+mn-lt"/>
                <a:ea typeface="+mn-ea"/>
                <a:cs typeface="+mn-cs"/>
              </a:defRPr>
            </a:lvl2pPr>
            <a:lvl3pPr marL="454025"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685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917575" indent="0" algn="l" defTabSz="914400" rtl="0" eaLnBrk="1" latinLnBrk="0" hangingPunct="1">
              <a:lnSpc>
                <a:spcPct val="90000"/>
              </a:lnSpc>
              <a:spcBef>
                <a:spcPts val="500"/>
              </a:spcBef>
              <a:buFontTx/>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NA</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367</TotalTime>
  <Words>247</Words>
  <Application>Microsoft Macintosh PowerPoint</Application>
  <PresentationFormat>Widescreen</PresentationFormat>
  <Paragraphs>15</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Jaide Bosen</cp:lastModifiedBy>
  <cp:revision>24</cp:revision>
  <dcterms:created xsi:type="dcterms:W3CDTF">2017-01-09T14:30:38Z</dcterms:created>
  <dcterms:modified xsi:type="dcterms:W3CDTF">2021-11-08T23:36:04Z</dcterms:modified>
</cp:coreProperties>
</file>