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3"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66" autoAdjust="0"/>
    <p:restoredTop sz="94660"/>
  </p:normalViewPr>
  <p:slideViewPr>
    <p:cSldViewPr snapToGrid="0">
      <p:cViewPr varScale="1">
        <p:scale>
          <a:sx n="104" d="100"/>
          <a:sy n="104" d="100"/>
        </p:scale>
        <p:origin x="48" y="18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February 16, 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February 16, 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2/16/2024</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2/16/2024</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A6B9D33-1789-3D73-C73A-E39C92F2E6B7}"/>
              </a:ext>
            </a:extLst>
          </p:cNvPr>
          <p:cNvSpPr/>
          <p:nvPr/>
        </p:nvSpPr>
        <p:spPr>
          <a:xfrm>
            <a:off x="7619315" y="1360711"/>
            <a:ext cx="1687132" cy="27699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1">
            <a:extLst>
              <a:ext uri="{FF2B5EF4-FFF2-40B4-BE49-F238E27FC236}">
                <a16:creationId xmlns:a16="http://schemas.microsoft.com/office/drawing/2014/main" id="{129BFEF2-373E-D66A-9BE3-529662175AE8}"/>
              </a:ext>
            </a:extLst>
          </p:cNvPr>
          <p:cNvSpPr>
            <a:spLocks noGrp="1"/>
          </p:cNvSpPr>
          <p:nvPr>
            <p:ph type="body" sz="quarter" idx="10"/>
          </p:nvPr>
        </p:nvSpPr>
        <p:spPr/>
        <p:txBody>
          <a:bodyPr/>
          <a:lstStyle/>
          <a:p>
            <a:r>
              <a:rPr lang="en-US" dirty="0"/>
              <a:t>01</a:t>
            </a:r>
          </a:p>
        </p:txBody>
      </p:sp>
      <p:sp>
        <p:nvSpPr>
          <p:cNvPr id="3" name="Text Placeholder 2">
            <a:extLst>
              <a:ext uri="{FF2B5EF4-FFF2-40B4-BE49-F238E27FC236}">
                <a16:creationId xmlns:a16="http://schemas.microsoft.com/office/drawing/2014/main" id="{D54DB4AE-C72D-36B0-BE0F-734414519A2D}"/>
              </a:ext>
            </a:extLst>
          </p:cNvPr>
          <p:cNvSpPr>
            <a:spLocks noGrp="1"/>
          </p:cNvSpPr>
          <p:nvPr>
            <p:ph type="body" sz="quarter" idx="11"/>
          </p:nvPr>
        </p:nvSpPr>
        <p:spPr/>
        <p:txBody>
          <a:bodyPr/>
          <a:lstStyle/>
          <a:p>
            <a:r>
              <a:rPr lang="en-US" dirty="0"/>
              <a:t>Spanish Fork City Crash Database</a:t>
            </a:r>
          </a:p>
        </p:txBody>
      </p:sp>
      <p:sp>
        <p:nvSpPr>
          <p:cNvPr id="4" name="Text Placeholder 3">
            <a:extLst>
              <a:ext uri="{FF2B5EF4-FFF2-40B4-BE49-F238E27FC236}">
                <a16:creationId xmlns:a16="http://schemas.microsoft.com/office/drawing/2014/main" id="{7720BB35-3B64-4AA5-4B3F-39F5BE86DCD3}"/>
              </a:ext>
            </a:extLst>
          </p:cNvPr>
          <p:cNvSpPr>
            <a:spLocks noGrp="1"/>
          </p:cNvSpPr>
          <p:nvPr>
            <p:ph type="body" sz="quarter" idx="12"/>
          </p:nvPr>
        </p:nvSpPr>
        <p:spPr/>
        <p:txBody>
          <a:bodyPr/>
          <a:lstStyle/>
          <a:p>
            <a:r>
              <a:rPr lang="en-US" dirty="0"/>
              <a:t>Andrew Heathcote, Antonio Ruiz, </a:t>
            </a:r>
            <a:r>
              <a:rPr lang="en-US" dirty="0" err="1"/>
              <a:t>Mckenzie</a:t>
            </a:r>
            <a:r>
              <a:rPr lang="en-US" dirty="0"/>
              <a:t> Loo, Keeton Knight</a:t>
            </a:r>
          </a:p>
        </p:txBody>
      </p:sp>
      <p:sp>
        <p:nvSpPr>
          <p:cNvPr id="5" name="Text Placeholder 4">
            <a:extLst>
              <a:ext uri="{FF2B5EF4-FFF2-40B4-BE49-F238E27FC236}">
                <a16:creationId xmlns:a16="http://schemas.microsoft.com/office/drawing/2014/main" id="{716BBD5E-F229-4A0B-149C-E301DF31AADD}"/>
              </a:ext>
            </a:extLst>
          </p:cNvPr>
          <p:cNvSpPr>
            <a:spLocks noGrp="1"/>
          </p:cNvSpPr>
          <p:nvPr>
            <p:ph type="body" sz="quarter" idx="13"/>
          </p:nvPr>
        </p:nvSpPr>
        <p:spPr>
          <a:xfrm>
            <a:off x="8804129" y="1347106"/>
            <a:ext cx="3387871" cy="309657"/>
          </a:xfrm>
        </p:spPr>
        <p:txBody>
          <a:bodyPr/>
          <a:lstStyle/>
          <a:p>
            <a:r>
              <a:rPr lang="en-US" dirty="0"/>
              <a:t>11 AM Tuesday over Zoom</a:t>
            </a:r>
          </a:p>
        </p:txBody>
      </p:sp>
      <p:sp>
        <p:nvSpPr>
          <p:cNvPr id="6" name="Date Placeholder 5">
            <a:extLst>
              <a:ext uri="{FF2B5EF4-FFF2-40B4-BE49-F238E27FC236}">
                <a16:creationId xmlns:a16="http://schemas.microsoft.com/office/drawing/2014/main" id="{FC4D8B34-7D60-16C9-98E4-0DD8353D2464}"/>
              </a:ext>
            </a:extLst>
          </p:cNvPr>
          <p:cNvSpPr>
            <a:spLocks noGrp="1"/>
          </p:cNvSpPr>
          <p:nvPr>
            <p:ph type="dt" sz="half" idx="2"/>
          </p:nvPr>
        </p:nvSpPr>
        <p:spPr/>
        <p:txBody>
          <a:bodyPr/>
          <a:lstStyle/>
          <a:p>
            <a:fld id="{BB8E5E48-43A3-4448-B2D8-069D207BDBF1}" type="datetime1">
              <a:rPr lang="en-US" smtClean="0"/>
              <a:t>2/16/2024</a:t>
            </a:fld>
            <a:endParaRPr lang="en-US"/>
          </a:p>
        </p:txBody>
      </p:sp>
      <p:sp>
        <p:nvSpPr>
          <p:cNvPr id="7" name="Slide Number Placeholder 6">
            <a:extLst>
              <a:ext uri="{FF2B5EF4-FFF2-40B4-BE49-F238E27FC236}">
                <a16:creationId xmlns:a16="http://schemas.microsoft.com/office/drawing/2014/main" id="{95D8C30C-933D-AFAC-3565-966793919F92}"/>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8" name="Content Placeholder 7">
            <a:extLst>
              <a:ext uri="{FF2B5EF4-FFF2-40B4-BE49-F238E27FC236}">
                <a16:creationId xmlns:a16="http://schemas.microsoft.com/office/drawing/2014/main" id="{DCC9F4DD-D6AE-1FB0-5CF9-70F75E6841EA}"/>
              </a:ext>
            </a:extLst>
          </p:cNvPr>
          <p:cNvSpPr>
            <a:spLocks noGrp="1"/>
          </p:cNvSpPr>
          <p:nvPr>
            <p:ph sz="quarter" idx="15"/>
          </p:nvPr>
        </p:nvSpPr>
        <p:spPr/>
        <p:txBody>
          <a:bodyPr/>
          <a:lstStyle/>
          <a:p>
            <a:r>
              <a:rPr lang="en-US" dirty="0"/>
              <a:t>Andrew and Keeton are going through the list of locations and keeping track of improper addresses that should be hard coded into the code to be converted into exact GPS coordinates</a:t>
            </a:r>
          </a:p>
          <a:p>
            <a:r>
              <a:rPr lang="en-US" dirty="0"/>
              <a:t>Kenzie is working on the police report to GPS coordinates code</a:t>
            </a:r>
          </a:p>
          <a:p>
            <a:r>
              <a:rPr lang="en-US" dirty="0"/>
              <a:t>Antonio is researching how to automatically transfer CSV of GPS coordinates to the base GIS file</a:t>
            </a:r>
          </a:p>
        </p:txBody>
      </p:sp>
      <p:sp>
        <p:nvSpPr>
          <p:cNvPr id="9" name="Content Placeholder 8">
            <a:extLst>
              <a:ext uri="{FF2B5EF4-FFF2-40B4-BE49-F238E27FC236}">
                <a16:creationId xmlns:a16="http://schemas.microsoft.com/office/drawing/2014/main" id="{2D3F5252-9B1E-06A1-FD65-E9C758D692EF}"/>
              </a:ext>
            </a:extLst>
          </p:cNvPr>
          <p:cNvSpPr>
            <a:spLocks noGrp="1"/>
          </p:cNvSpPr>
          <p:nvPr>
            <p:ph sz="quarter" idx="17"/>
          </p:nvPr>
        </p:nvSpPr>
        <p:spPr/>
        <p:txBody>
          <a:bodyPr/>
          <a:lstStyle/>
          <a:p>
            <a:r>
              <a:rPr lang="en-US" dirty="0"/>
              <a:t>Addresses are almost all accounted for and should be easy to transmit to GPS coordinates</a:t>
            </a:r>
          </a:p>
          <a:p>
            <a:r>
              <a:rPr lang="en-US" dirty="0"/>
              <a:t>Police report to GPS coordinates coding is nearly complete</a:t>
            </a:r>
          </a:p>
          <a:p>
            <a:r>
              <a:rPr lang="en-US" dirty="0"/>
              <a:t>We are getting started on producing a GIS file with the proper </a:t>
            </a:r>
            <a:r>
              <a:rPr lang="en-US"/>
              <a:t>data points</a:t>
            </a:r>
            <a:endParaRPr lang="en-US" dirty="0"/>
          </a:p>
        </p:txBody>
      </p:sp>
      <p:sp>
        <p:nvSpPr>
          <p:cNvPr id="10" name="Content Placeholder 9">
            <a:extLst>
              <a:ext uri="{FF2B5EF4-FFF2-40B4-BE49-F238E27FC236}">
                <a16:creationId xmlns:a16="http://schemas.microsoft.com/office/drawing/2014/main" id="{86E39924-3C8A-76CC-1E24-EA69AE4A3E7C}"/>
              </a:ext>
            </a:extLst>
          </p:cNvPr>
          <p:cNvSpPr>
            <a:spLocks noGrp="1"/>
          </p:cNvSpPr>
          <p:nvPr>
            <p:ph sz="quarter" idx="18"/>
          </p:nvPr>
        </p:nvSpPr>
        <p:spPr/>
        <p:txBody>
          <a:bodyPr/>
          <a:lstStyle/>
          <a:p>
            <a:r>
              <a:rPr lang="en-US" dirty="0"/>
              <a:t>Much of the addresses included in the dataset are unspecific and need to be converted to exact addresses. Some are listed as “Walmart” or even just “Main St,” which make it very difficult to convert to GPS coordinates</a:t>
            </a:r>
          </a:p>
          <a:p>
            <a:r>
              <a:rPr lang="en-US" dirty="0"/>
              <a:t>Coding needs to be completed for transition of police report dataset to GPS coordinates</a:t>
            </a:r>
          </a:p>
          <a:p>
            <a:r>
              <a:rPr lang="en-US" dirty="0"/>
              <a:t>Coding needs to be completed for transfer of GPS coordinates to GIS file</a:t>
            </a:r>
          </a:p>
        </p:txBody>
      </p:sp>
      <p:sp>
        <p:nvSpPr>
          <p:cNvPr id="11" name="Content Placeholder 10">
            <a:extLst>
              <a:ext uri="{FF2B5EF4-FFF2-40B4-BE49-F238E27FC236}">
                <a16:creationId xmlns:a16="http://schemas.microsoft.com/office/drawing/2014/main" id="{7B6CEBEC-EC75-EDE8-9E93-275E05E85686}"/>
              </a:ext>
            </a:extLst>
          </p:cNvPr>
          <p:cNvSpPr>
            <a:spLocks noGrp="1"/>
          </p:cNvSpPr>
          <p:nvPr>
            <p:ph sz="quarter" idx="19"/>
          </p:nvPr>
        </p:nvSpPr>
        <p:spPr/>
        <p:txBody>
          <a:bodyPr/>
          <a:lstStyle/>
          <a:p>
            <a:r>
              <a:rPr lang="en-US" dirty="0"/>
              <a:t>Andrew and Keeton created a list of these locations and are finding proper GPS coordinate substitutes. These have yet to be implemented into the code.</a:t>
            </a:r>
          </a:p>
          <a:p>
            <a:r>
              <a:rPr lang="en-US" dirty="0"/>
              <a:t>Kenzie is almost done with the code that will turn the CSV of addresses into a CSV of GPS coordinates</a:t>
            </a:r>
          </a:p>
          <a:p>
            <a:r>
              <a:rPr lang="en-US" dirty="0"/>
              <a:t>Antonio has a prototype code developed for the automatic upload</a:t>
            </a:r>
          </a:p>
        </p:txBody>
      </p:sp>
      <p:sp>
        <p:nvSpPr>
          <p:cNvPr id="12" name="Text Placeholder 11">
            <a:extLst>
              <a:ext uri="{FF2B5EF4-FFF2-40B4-BE49-F238E27FC236}">
                <a16:creationId xmlns:a16="http://schemas.microsoft.com/office/drawing/2014/main" id="{0A5D755C-7D2F-F275-9523-BE8F13D69E1D}"/>
              </a:ext>
            </a:extLst>
          </p:cNvPr>
          <p:cNvSpPr>
            <a:spLocks noGrp="1"/>
          </p:cNvSpPr>
          <p:nvPr>
            <p:ph type="body" sz="quarter" idx="20"/>
          </p:nvPr>
        </p:nvSpPr>
        <p:spPr/>
        <p:txBody>
          <a:bodyPr/>
          <a:lstStyle/>
          <a:p>
            <a:r>
              <a:rPr lang="en-US" dirty="0"/>
              <a:t>1.5</a:t>
            </a:r>
          </a:p>
        </p:txBody>
      </p:sp>
      <p:sp>
        <p:nvSpPr>
          <p:cNvPr id="13" name="Text Placeholder 12">
            <a:extLst>
              <a:ext uri="{FF2B5EF4-FFF2-40B4-BE49-F238E27FC236}">
                <a16:creationId xmlns:a16="http://schemas.microsoft.com/office/drawing/2014/main" id="{DDDB5867-DEF6-C783-AD59-8469A93BCB23}"/>
              </a:ext>
            </a:extLst>
          </p:cNvPr>
          <p:cNvSpPr>
            <a:spLocks noGrp="1"/>
          </p:cNvSpPr>
          <p:nvPr>
            <p:ph type="body" sz="quarter" idx="21"/>
          </p:nvPr>
        </p:nvSpPr>
        <p:spPr/>
        <p:txBody>
          <a:bodyPr/>
          <a:lstStyle/>
          <a:p>
            <a:r>
              <a:rPr lang="en-US" dirty="0"/>
              <a:t>1.5</a:t>
            </a:r>
          </a:p>
        </p:txBody>
      </p:sp>
      <p:sp>
        <p:nvSpPr>
          <p:cNvPr id="14" name="Text Placeholder 13">
            <a:extLst>
              <a:ext uri="{FF2B5EF4-FFF2-40B4-BE49-F238E27FC236}">
                <a16:creationId xmlns:a16="http://schemas.microsoft.com/office/drawing/2014/main" id="{B4F4176A-8CC1-D3D0-5B29-737DC0F49D99}"/>
              </a:ext>
            </a:extLst>
          </p:cNvPr>
          <p:cNvSpPr>
            <a:spLocks noGrp="1"/>
          </p:cNvSpPr>
          <p:nvPr>
            <p:ph type="body" sz="quarter" idx="22"/>
          </p:nvPr>
        </p:nvSpPr>
        <p:spPr/>
        <p:txBody>
          <a:bodyPr/>
          <a:lstStyle/>
          <a:p>
            <a:r>
              <a:rPr lang="en-US" dirty="0"/>
              <a:t>2</a:t>
            </a:r>
          </a:p>
        </p:txBody>
      </p:sp>
      <p:sp>
        <p:nvSpPr>
          <p:cNvPr id="15" name="Text Placeholder 14">
            <a:extLst>
              <a:ext uri="{FF2B5EF4-FFF2-40B4-BE49-F238E27FC236}">
                <a16:creationId xmlns:a16="http://schemas.microsoft.com/office/drawing/2014/main" id="{3AFD5CDE-4525-7406-4CC2-046933CB79BF}"/>
              </a:ext>
            </a:extLst>
          </p:cNvPr>
          <p:cNvSpPr>
            <a:spLocks noGrp="1"/>
          </p:cNvSpPr>
          <p:nvPr>
            <p:ph type="body" sz="quarter" idx="23"/>
          </p:nvPr>
        </p:nvSpPr>
        <p:spPr/>
        <p:txBody>
          <a:bodyPr/>
          <a:lstStyle/>
          <a:p>
            <a:r>
              <a:rPr lang="en-US" dirty="0"/>
              <a:t>1.5</a:t>
            </a:r>
          </a:p>
        </p:txBody>
      </p:sp>
      <p:sp>
        <p:nvSpPr>
          <p:cNvPr id="16" name="Text Placeholder 15">
            <a:extLst>
              <a:ext uri="{FF2B5EF4-FFF2-40B4-BE49-F238E27FC236}">
                <a16:creationId xmlns:a16="http://schemas.microsoft.com/office/drawing/2014/main" id="{E93C3907-48DA-2D1A-AF95-BCDDD2DDF8E0}"/>
              </a:ext>
            </a:extLst>
          </p:cNvPr>
          <p:cNvSpPr>
            <a:spLocks noGrp="1"/>
          </p:cNvSpPr>
          <p:nvPr>
            <p:ph type="body" sz="quarter" idx="24"/>
          </p:nvPr>
        </p:nvSpPr>
        <p:spPr/>
        <p:txBody>
          <a:bodyPr/>
          <a:lstStyle/>
          <a:p>
            <a:endParaRPr lang="en-US"/>
          </a:p>
        </p:txBody>
      </p:sp>
      <p:sp>
        <p:nvSpPr>
          <p:cNvPr id="18" name="TextBox 17">
            <a:extLst>
              <a:ext uri="{FF2B5EF4-FFF2-40B4-BE49-F238E27FC236}">
                <a16:creationId xmlns:a16="http://schemas.microsoft.com/office/drawing/2014/main" id="{69317F69-E0A3-2549-8941-49C8A93D349D}"/>
              </a:ext>
            </a:extLst>
          </p:cNvPr>
          <p:cNvSpPr txBox="1">
            <a:spLocks noGrp="1" noRot="1" noMove="1" noResize="1" noEditPoints="1" noAdjustHandles="1" noChangeArrowheads="1" noChangeShapeType="1"/>
          </p:cNvSpPr>
          <p:nvPr/>
        </p:nvSpPr>
        <p:spPr>
          <a:xfrm>
            <a:off x="7397217" y="1299591"/>
            <a:ext cx="1890180" cy="369332"/>
          </a:xfrm>
          <a:prstGeom prst="rect">
            <a:avLst/>
          </a:prstGeom>
          <a:noFill/>
          <a:ln>
            <a:noFill/>
          </a:ln>
        </p:spPr>
        <p:txBody>
          <a:bodyPr wrap="square" rtlCol="0">
            <a:spAutoFit/>
          </a:bodyPr>
          <a:lstStyle/>
          <a:p>
            <a:r>
              <a:rPr lang="en-US" b="1" dirty="0"/>
              <a:t>Weekly Mtg:</a:t>
            </a:r>
          </a:p>
        </p:txBody>
      </p:sp>
    </p:spTree>
    <p:extLst>
      <p:ext uri="{BB962C8B-B14F-4D97-AF65-F5344CB8AC3E}">
        <p14:creationId xmlns:p14="http://schemas.microsoft.com/office/powerpoint/2010/main" val="2313935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413</TotalTime>
  <Words>254</Words>
  <Application>Microsoft Office PowerPoint</Application>
  <PresentationFormat>Widescreen</PresentationFormat>
  <Paragraphs>23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Andrew Heathcote</cp:lastModifiedBy>
  <cp:revision>23</cp:revision>
  <dcterms:created xsi:type="dcterms:W3CDTF">2017-01-09T14:30:38Z</dcterms:created>
  <dcterms:modified xsi:type="dcterms:W3CDTF">2024-02-16T18:33:16Z</dcterms:modified>
</cp:coreProperties>
</file>