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4660"/>
  </p:normalViewPr>
  <p:slideViewPr>
    <p:cSldViewPr snapToGrid="0">
      <p:cViewPr>
        <p:scale>
          <a:sx n="62" d="100"/>
          <a:sy n="62" d="100"/>
        </p:scale>
        <p:origin x="1934"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February 20,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February 20,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2/20/2024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2/20/2024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6B9D33-1789-3D73-C73A-E39C92F2E6B7}"/>
              </a:ext>
            </a:extLst>
          </p:cNvPr>
          <p:cNvSpPr/>
          <p:nvPr/>
        </p:nvSpPr>
        <p:spPr>
          <a:xfrm>
            <a:off x="7619315" y="1360711"/>
            <a:ext cx="1687132" cy="276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129BFEF2-373E-D66A-9BE3-529662175AE8}"/>
              </a:ext>
            </a:extLst>
          </p:cNvPr>
          <p:cNvSpPr>
            <a:spLocks noGrp="1"/>
          </p:cNvSpPr>
          <p:nvPr>
            <p:ph type="body" sz="quarter" idx="10"/>
          </p:nvPr>
        </p:nvSpPr>
        <p:spPr/>
        <p:txBody>
          <a:bodyPr/>
          <a:lstStyle/>
          <a:p>
            <a:r>
              <a:rPr lang="en-US" dirty="0"/>
              <a:t>07</a:t>
            </a:r>
          </a:p>
        </p:txBody>
      </p:sp>
      <p:sp>
        <p:nvSpPr>
          <p:cNvPr id="3" name="Text Placeholder 2">
            <a:extLst>
              <a:ext uri="{FF2B5EF4-FFF2-40B4-BE49-F238E27FC236}">
                <a16:creationId xmlns:a16="http://schemas.microsoft.com/office/drawing/2014/main" id="{D54DB4AE-C72D-36B0-BE0F-734414519A2D}"/>
              </a:ext>
            </a:extLst>
          </p:cNvPr>
          <p:cNvSpPr>
            <a:spLocks noGrp="1"/>
          </p:cNvSpPr>
          <p:nvPr>
            <p:ph type="body" sz="quarter" idx="11"/>
          </p:nvPr>
        </p:nvSpPr>
        <p:spPr/>
        <p:txBody>
          <a:bodyPr/>
          <a:lstStyle/>
          <a:p>
            <a:r>
              <a:rPr lang="en-US" dirty="0"/>
              <a:t>Provo City Water Audit</a:t>
            </a:r>
          </a:p>
        </p:txBody>
      </p:sp>
      <p:sp>
        <p:nvSpPr>
          <p:cNvPr id="4" name="Text Placeholder 3">
            <a:extLst>
              <a:ext uri="{FF2B5EF4-FFF2-40B4-BE49-F238E27FC236}">
                <a16:creationId xmlns:a16="http://schemas.microsoft.com/office/drawing/2014/main" id="{7720BB35-3B64-4AA5-4B3F-39F5BE86DCD3}"/>
              </a:ext>
            </a:extLst>
          </p:cNvPr>
          <p:cNvSpPr>
            <a:spLocks noGrp="1"/>
          </p:cNvSpPr>
          <p:nvPr>
            <p:ph type="body" sz="quarter" idx="12"/>
          </p:nvPr>
        </p:nvSpPr>
        <p:spPr/>
        <p:txBody>
          <a:bodyPr/>
          <a:lstStyle/>
          <a:p>
            <a:r>
              <a:rPr lang="en-US" dirty="0"/>
              <a:t>Jared Jewell, Arianna Kee, Marcus Young	</a:t>
            </a:r>
          </a:p>
        </p:txBody>
      </p:sp>
      <p:sp>
        <p:nvSpPr>
          <p:cNvPr id="5" name="Text Placeholder 4">
            <a:extLst>
              <a:ext uri="{FF2B5EF4-FFF2-40B4-BE49-F238E27FC236}">
                <a16:creationId xmlns:a16="http://schemas.microsoft.com/office/drawing/2014/main" id="{716BBD5E-F229-4A0B-149C-E301DF31AADD}"/>
              </a:ext>
            </a:extLst>
          </p:cNvPr>
          <p:cNvSpPr>
            <a:spLocks noGrp="1"/>
          </p:cNvSpPr>
          <p:nvPr>
            <p:ph type="body" sz="quarter" idx="13"/>
          </p:nvPr>
        </p:nvSpPr>
        <p:spPr>
          <a:xfrm>
            <a:off x="8804129" y="1347106"/>
            <a:ext cx="3387871" cy="309657"/>
          </a:xfrm>
        </p:spPr>
        <p:txBody>
          <a:bodyPr/>
          <a:lstStyle/>
          <a:p>
            <a:r>
              <a:rPr lang="en-US" dirty="0">
                <a:solidFill>
                  <a:srgbClr val="242424"/>
                </a:solidFill>
                <a:latin typeface="Calibri" panose="020F0502020204030204" pitchFamily="34" charset="0"/>
              </a:rPr>
              <a:t>Thursday, February 22, 12pm</a:t>
            </a:r>
            <a:endParaRPr lang="en-US" dirty="0"/>
          </a:p>
        </p:txBody>
      </p:sp>
      <p:sp>
        <p:nvSpPr>
          <p:cNvPr id="6" name="Date Placeholder 5">
            <a:extLst>
              <a:ext uri="{FF2B5EF4-FFF2-40B4-BE49-F238E27FC236}">
                <a16:creationId xmlns:a16="http://schemas.microsoft.com/office/drawing/2014/main" id="{FC4D8B34-7D60-16C9-98E4-0DD8353D2464}"/>
              </a:ext>
            </a:extLst>
          </p:cNvPr>
          <p:cNvSpPr>
            <a:spLocks noGrp="1"/>
          </p:cNvSpPr>
          <p:nvPr>
            <p:ph type="dt" sz="half" idx="2"/>
          </p:nvPr>
        </p:nvSpPr>
        <p:spPr/>
        <p:txBody>
          <a:bodyPr/>
          <a:lstStyle/>
          <a:p>
            <a:fld id="{BB8E5E48-43A3-4448-B2D8-069D207BDBF1}" type="datetime1">
              <a:rPr lang="en-US" smtClean="0"/>
              <a:t>2/20/2024</a:t>
            </a:fld>
            <a:endParaRPr lang="en-US"/>
          </a:p>
        </p:txBody>
      </p:sp>
      <p:sp>
        <p:nvSpPr>
          <p:cNvPr id="7" name="Slide Number Placeholder 6">
            <a:extLst>
              <a:ext uri="{FF2B5EF4-FFF2-40B4-BE49-F238E27FC236}">
                <a16:creationId xmlns:a16="http://schemas.microsoft.com/office/drawing/2014/main" id="{95D8C30C-933D-AFAC-3565-966793919F92}"/>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8" name="Content Placeholder 7">
            <a:extLst>
              <a:ext uri="{FF2B5EF4-FFF2-40B4-BE49-F238E27FC236}">
                <a16:creationId xmlns:a16="http://schemas.microsoft.com/office/drawing/2014/main" id="{DCC9F4DD-D6AE-1FB0-5CF9-70F75E6841EA}"/>
              </a:ext>
            </a:extLst>
          </p:cNvPr>
          <p:cNvSpPr>
            <a:spLocks noGrp="1"/>
          </p:cNvSpPr>
          <p:nvPr>
            <p:ph sz="quarter" idx="15"/>
          </p:nvPr>
        </p:nvSpPr>
        <p:spPr/>
        <p:txBody>
          <a:bodyPr/>
          <a:lstStyle/>
          <a:p>
            <a:r>
              <a:rPr lang="en-US" dirty="0"/>
              <a:t>Email Communication with Barry about training opportunity on acoustic leak detection and water meters </a:t>
            </a:r>
          </a:p>
          <a:p>
            <a:r>
              <a:rPr lang="en-US" dirty="0"/>
              <a:t>Opened the files in ArcGIS on computers that could handle the data and evaluated data as a team</a:t>
            </a:r>
          </a:p>
          <a:p>
            <a:r>
              <a:rPr lang="en-US" dirty="0"/>
              <a:t>Researched leak detection software to gain an understanding of the technology we may be working with</a:t>
            </a:r>
          </a:p>
        </p:txBody>
      </p:sp>
      <p:sp>
        <p:nvSpPr>
          <p:cNvPr id="9" name="Content Placeholder 8">
            <a:extLst>
              <a:ext uri="{FF2B5EF4-FFF2-40B4-BE49-F238E27FC236}">
                <a16:creationId xmlns:a16="http://schemas.microsoft.com/office/drawing/2014/main" id="{2D3F5252-9B1E-06A1-FD65-E9C758D692EF}"/>
              </a:ext>
            </a:extLst>
          </p:cNvPr>
          <p:cNvSpPr>
            <a:spLocks noGrp="1"/>
          </p:cNvSpPr>
          <p:nvPr>
            <p:ph sz="quarter" idx="17"/>
          </p:nvPr>
        </p:nvSpPr>
        <p:spPr/>
        <p:txBody>
          <a:bodyPr/>
          <a:lstStyle/>
          <a:p>
            <a:r>
              <a:rPr lang="en-US" dirty="0"/>
              <a:t>We have studied the map of the zone with the water meter data as points and identified locations that we recommend to use acoustic leak detection to determine if that section of pipes is leaking </a:t>
            </a:r>
          </a:p>
          <a:p>
            <a:r>
              <a:rPr lang="en-US" dirty="0"/>
              <a:t>Arianna is planning to attend the training at Provo City on acoustic leak detection on Thursday at 12pm. </a:t>
            </a:r>
          </a:p>
        </p:txBody>
      </p:sp>
      <p:sp>
        <p:nvSpPr>
          <p:cNvPr id="10" name="Content Placeholder 9">
            <a:extLst>
              <a:ext uri="{FF2B5EF4-FFF2-40B4-BE49-F238E27FC236}">
                <a16:creationId xmlns:a16="http://schemas.microsoft.com/office/drawing/2014/main" id="{86E39924-3C8A-76CC-1E24-EA69AE4A3E7C}"/>
              </a:ext>
            </a:extLst>
          </p:cNvPr>
          <p:cNvSpPr>
            <a:spLocks noGrp="1"/>
          </p:cNvSpPr>
          <p:nvPr>
            <p:ph sz="quarter" idx="18"/>
          </p:nvPr>
        </p:nvSpPr>
        <p:spPr/>
        <p:txBody>
          <a:bodyPr/>
          <a:lstStyle/>
          <a:p>
            <a:r>
              <a:rPr lang="en-US" dirty="0"/>
              <a:t>Lacking accurate water meter data </a:t>
            </a:r>
          </a:p>
          <a:p>
            <a:r>
              <a:rPr lang="en-US" dirty="0"/>
              <a:t>Waiting on a day/time to go on a field visit and manually check for leaks with Provo City employees</a:t>
            </a:r>
          </a:p>
        </p:txBody>
      </p:sp>
      <p:sp>
        <p:nvSpPr>
          <p:cNvPr id="11" name="Content Placeholder 10">
            <a:extLst>
              <a:ext uri="{FF2B5EF4-FFF2-40B4-BE49-F238E27FC236}">
                <a16:creationId xmlns:a16="http://schemas.microsoft.com/office/drawing/2014/main" id="{7B6CEBEC-EC75-EDE8-9E93-275E05E85686}"/>
              </a:ext>
            </a:extLst>
          </p:cNvPr>
          <p:cNvSpPr>
            <a:spLocks noGrp="1"/>
          </p:cNvSpPr>
          <p:nvPr>
            <p:ph sz="quarter" idx="19"/>
          </p:nvPr>
        </p:nvSpPr>
        <p:spPr/>
        <p:txBody>
          <a:bodyPr/>
          <a:lstStyle/>
          <a:p>
            <a:r>
              <a:rPr lang="en-US" dirty="0"/>
              <a:t>Confirmed time and location for training on acoustic leak detection and Arianna is able and planning to attend</a:t>
            </a:r>
          </a:p>
          <a:p>
            <a:r>
              <a:rPr lang="en-US" dirty="0"/>
              <a:t>Selected points from the ArcGIS shape file that we think acoustic leak detection would be most useful so that we are prepared for the time when the Provo City employees are able to go out to the field with us</a:t>
            </a:r>
          </a:p>
        </p:txBody>
      </p:sp>
      <p:sp>
        <p:nvSpPr>
          <p:cNvPr id="12" name="Text Placeholder 11">
            <a:extLst>
              <a:ext uri="{FF2B5EF4-FFF2-40B4-BE49-F238E27FC236}">
                <a16:creationId xmlns:a16="http://schemas.microsoft.com/office/drawing/2014/main" id="{0A5D755C-7D2F-F275-9523-BE8F13D69E1D}"/>
              </a:ext>
            </a:extLst>
          </p:cNvPr>
          <p:cNvSpPr>
            <a:spLocks noGrp="1"/>
          </p:cNvSpPr>
          <p:nvPr>
            <p:ph type="body" sz="quarter" idx="20"/>
          </p:nvPr>
        </p:nvSpPr>
        <p:spPr/>
        <p:txBody>
          <a:bodyPr/>
          <a:lstStyle/>
          <a:p>
            <a:r>
              <a:rPr lang="en-US" dirty="0"/>
              <a:t>2</a:t>
            </a:r>
          </a:p>
        </p:txBody>
      </p:sp>
      <p:sp>
        <p:nvSpPr>
          <p:cNvPr id="13" name="Text Placeholder 12">
            <a:extLst>
              <a:ext uri="{FF2B5EF4-FFF2-40B4-BE49-F238E27FC236}">
                <a16:creationId xmlns:a16="http://schemas.microsoft.com/office/drawing/2014/main" id="{DDDB5867-DEF6-C783-AD59-8469A93BCB23}"/>
              </a:ext>
            </a:extLst>
          </p:cNvPr>
          <p:cNvSpPr>
            <a:spLocks noGrp="1"/>
          </p:cNvSpPr>
          <p:nvPr>
            <p:ph type="body" sz="quarter" idx="21"/>
          </p:nvPr>
        </p:nvSpPr>
        <p:spPr/>
        <p:txBody>
          <a:bodyPr/>
          <a:lstStyle/>
          <a:p>
            <a:r>
              <a:rPr lang="en-US" dirty="0"/>
              <a:t>2</a:t>
            </a:r>
          </a:p>
        </p:txBody>
      </p:sp>
      <p:sp>
        <p:nvSpPr>
          <p:cNvPr id="14" name="Text Placeholder 13">
            <a:extLst>
              <a:ext uri="{FF2B5EF4-FFF2-40B4-BE49-F238E27FC236}">
                <a16:creationId xmlns:a16="http://schemas.microsoft.com/office/drawing/2014/main" id="{B4F4176A-8CC1-D3D0-5B29-737DC0F49D99}"/>
              </a:ext>
            </a:extLst>
          </p:cNvPr>
          <p:cNvSpPr>
            <a:spLocks noGrp="1"/>
          </p:cNvSpPr>
          <p:nvPr>
            <p:ph type="body" sz="quarter" idx="22"/>
          </p:nvPr>
        </p:nvSpPr>
        <p:spPr/>
        <p:txBody>
          <a:bodyPr/>
          <a:lstStyle/>
          <a:p>
            <a:r>
              <a:rPr lang="en-US" dirty="0"/>
              <a:t>2</a:t>
            </a:r>
          </a:p>
        </p:txBody>
      </p:sp>
      <p:sp>
        <p:nvSpPr>
          <p:cNvPr id="18" name="TextBox 17">
            <a:extLst>
              <a:ext uri="{FF2B5EF4-FFF2-40B4-BE49-F238E27FC236}">
                <a16:creationId xmlns:a16="http://schemas.microsoft.com/office/drawing/2014/main" id="{69317F69-E0A3-2549-8941-49C8A93D349D}"/>
              </a:ext>
            </a:extLst>
          </p:cNvPr>
          <p:cNvSpPr txBox="1">
            <a:spLocks noGrp="1" noRot="1" noMove="1" noResize="1" noEditPoints="1" noAdjustHandles="1" noChangeArrowheads="1" noChangeShapeType="1"/>
          </p:cNvSpPr>
          <p:nvPr/>
        </p:nvSpPr>
        <p:spPr>
          <a:xfrm>
            <a:off x="7397217" y="1299591"/>
            <a:ext cx="1890180" cy="369332"/>
          </a:xfrm>
          <a:prstGeom prst="rect">
            <a:avLst/>
          </a:prstGeom>
          <a:noFill/>
          <a:ln>
            <a:noFill/>
          </a:ln>
        </p:spPr>
        <p:txBody>
          <a:bodyPr wrap="square" rtlCol="0">
            <a:spAutoFit/>
          </a:bodyPr>
          <a:lstStyle/>
          <a:p>
            <a:r>
              <a:rPr lang="en-US" b="1" dirty="0"/>
              <a:t>Weekly Mtg:</a:t>
            </a:r>
          </a:p>
        </p:txBody>
      </p:sp>
    </p:spTree>
    <p:extLst>
      <p:ext uri="{BB962C8B-B14F-4D97-AF65-F5344CB8AC3E}">
        <p14:creationId xmlns:p14="http://schemas.microsoft.com/office/powerpoint/2010/main" val="231393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398</TotalTime>
  <Words>214</Words>
  <Application>Microsoft Office PowerPoint</Application>
  <PresentationFormat>Widescreen</PresentationFormat>
  <Paragraphs>19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Arianna Kee</cp:lastModifiedBy>
  <cp:revision>23</cp:revision>
  <dcterms:created xsi:type="dcterms:W3CDTF">2017-01-09T14:30:38Z</dcterms:created>
  <dcterms:modified xsi:type="dcterms:W3CDTF">2024-02-20T23:16:47Z</dcterms:modified>
</cp:coreProperties>
</file>