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63"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5D"/>
    <a:srgbClr val="0000FF"/>
    <a:srgbClr val="000066"/>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266" autoAdjust="0"/>
    <p:restoredTop sz="94660"/>
  </p:normalViewPr>
  <p:slideViewPr>
    <p:cSldViewPr snapToGrid="0">
      <p:cViewPr>
        <p:scale>
          <a:sx n="62" d="100"/>
          <a:sy n="62" d="100"/>
        </p:scale>
        <p:origin x="1934" y="5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D326F9C-C872-4592-B2B1-6C7B5A967BAB}" type="datetime4">
              <a:rPr lang="en-US" smtClean="0"/>
              <a:t>February 20, 2024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7DC3B2-0BBE-4342-84D0-2167B536CF14}" type="slidenum">
              <a:rPr lang="en-US" smtClean="0"/>
              <a:t>‹#›</a:t>
            </a:fld>
            <a:endParaRPr lang="en-US"/>
          </a:p>
        </p:txBody>
      </p:sp>
    </p:spTree>
    <p:extLst>
      <p:ext uri="{BB962C8B-B14F-4D97-AF65-F5344CB8AC3E}">
        <p14:creationId xmlns:p14="http://schemas.microsoft.com/office/powerpoint/2010/main" val="359931151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40CEE7-146D-4959-8DAB-03D18C40309F}" type="datetime4">
              <a:rPr lang="en-US" smtClean="0"/>
              <a:t>February 20, 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5CFB4E-64E7-45B1-A2FD-9011405ED1F4}" type="slidenum">
              <a:rPr lang="en-US" smtClean="0"/>
              <a:t>‹#›</a:t>
            </a:fld>
            <a:endParaRPr lang="en-US"/>
          </a:p>
        </p:txBody>
      </p:sp>
    </p:spTree>
    <p:extLst>
      <p:ext uri="{BB962C8B-B14F-4D97-AF65-F5344CB8AC3E}">
        <p14:creationId xmlns:p14="http://schemas.microsoft.com/office/powerpoint/2010/main" val="274979531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00091E6-AEAD-4595-9FFC-D82C11995FEF}"/>
              </a:ext>
            </a:extLst>
          </p:cNvPr>
          <p:cNvSpPr>
            <a:spLocks noGrp="1"/>
          </p:cNvSpPr>
          <p:nvPr>
            <p:ph type="body" sz="quarter" idx="10" hasCustomPrompt="1"/>
          </p:nvPr>
        </p:nvSpPr>
        <p:spPr>
          <a:xfrm>
            <a:off x="3099808" y="1360711"/>
            <a:ext cx="2934714"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2-digit team id&gt;</a:t>
            </a:r>
          </a:p>
        </p:txBody>
      </p:sp>
      <p:sp>
        <p:nvSpPr>
          <p:cNvPr id="9" name="TextBox 8">
            <a:extLst>
              <a:ext uri="{FF2B5EF4-FFF2-40B4-BE49-F238E27FC236}">
                <a16:creationId xmlns:a16="http://schemas.microsoft.com/office/drawing/2014/main" id="{947A2DE4-7BFD-4676-BBE3-8134E3ADD9A0}"/>
              </a:ext>
            </a:extLst>
          </p:cNvPr>
          <p:cNvSpPr txBox="1"/>
          <p:nvPr userDrawn="1"/>
        </p:nvSpPr>
        <p:spPr>
          <a:xfrm>
            <a:off x="173232" y="1360712"/>
            <a:ext cx="2850139" cy="276999"/>
          </a:xfrm>
          <a:prstGeom prst="rect">
            <a:avLst/>
          </a:prstGeom>
          <a:noFill/>
        </p:spPr>
        <p:txBody>
          <a:bodyPr wrap="none" lIns="0" tIns="0" rIns="0" bIns="0" rtlCol="0" anchor="ctr" anchorCtr="1">
            <a:spAutoFit/>
          </a:bodyPr>
          <a:lstStyle/>
          <a:p>
            <a:pPr algn="ctr"/>
            <a:r>
              <a:rPr lang="en-US" b="1" dirty="0"/>
              <a:t>Project Status Report:  CPST-0</a:t>
            </a:r>
          </a:p>
        </p:txBody>
      </p:sp>
      <p:sp>
        <p:nvSpPr>
          <p:cNvPr id="10" name="Text Placeholder 7">
            <a:extLst>
              <a:ext uri="{FF2B5EF4-FFF2-40B4-BE49-F238E27FC236}">
                <a16:creationId xmlns:a16="http://schemas.microsoft.com/office/drawing/2014/main" id="{E4EA7D44-30E0-4793-8A44-38E59A9BA165}"/>
              </a:ext>
            </a:extLst>
          </p:cNvPr>
          <p:cNvSpPr>
            <a:spLocks noGrp="1"/>
          </p:cNvSpPr>
          <p:nvPr>
            <p:ph type="body" sz="quarter" idx="11" hasCustomPrompt="1"/>
          </p:nvPr>
        </p:nvSpPr>
        <p:spPr>
          <a:xfrm>
            <a:off x="1797412" y="1953759"/>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project title here&gt;</a:t>
            </a:r>
          </a:p>
        </p:txBody>
      </p:sp>
      <p:sp>
        <p:nvSpPr>
          <p:cNvPr id="12" name="Text Placeholder 7">
            <a:extLst>
              <a:ext uri="{FF2B5EF4-FFF2-40B4-BE49-F238E27FC236}">
                <a16:creationId xmlns:a16="http://schemas.microsoft.com/office/drawing/2014/main" id="{1D1DA323-3E4F-4295-A822-9D3EA0D45904}"/>
              </a:ext>
            </a:extLst>
          </p:cNvPr>
          <p:cNvSpPr>
            <a:spLocks noGrp="1"/>
          </p:cNvSpPr>
          <p:nvPr>
            <p:ph type="body" sz="quarter" idx="12" hasCustomPrompt="1"/>
          </p:nvPr>
        </p:nvSpPr>
        <p:spPr>
          <a:xfrm>
            <a:off x="1797413" y="1656763"/>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team member names&gt;</a:t>
            </a:r>
          </a:p>
        </p:txBody>
      </p:sp>
      <p:sp>
        <p:nvSpPr>
          <p:cNvPr id="13" name="TextBox 12">
            <a:extLst>
              <a:ext uri="{FF2B5EF4-FFF2-40B4-BE49-F238E27FC236}">
                <a16:creationId xmlns:a16="http://schemas.microsoft.com/office/drawing/2014/main" id="{74B4EFA2-85F8-4BCD-AA58-C1839125ABF3}"/>
              </a:ext>
            </a:extLst>
          </p:cNvPr>
          <p:cNvSpPr txBox="1"/>
          <p:nvPr userDrawn="1"/>
        </p:nvSpPr>
        <p:spPr>
          <a:xfrm>
            <a:off x="167834" y="1656762"/>
            <a:ext cx="1541769" cy="276999"/>
          </a:xfrm>
          <a:prstGeom prst="rect">
            <a:avLst/>
          </a:prstGeom>
          <a:noFill/>
        </p:spPr>
        <p:txBody>
          <a:bodyPr wrap="none" lIns="0" tIns="0" rIns="0" bIns="0" rtlCol="0" anchor="ctr" anchorCtr="1">
            <a:spAutoFit/>
          </a:bodyPr>
          <a:lstStyle/>
          <a:p>
            <a:pPr algn="l"/>
            <a:r>
              <a:rPr lang="en-US" b="1" dirty="0"/>
              <a:t>Team Members:</a:t>
            </a:r>
          </a:p>
        </p:txBody>
      </p:sp>
      <p:sp>
        <p:nvSpPr>
          <p:cNvPr id="14" name="Text Placeholder 7">
            <a:extLst>
              <a:ext uri="{FF2B5EF4-FFF2-40B4-BE49-F238E27FC236}">
                <a16:creationId xmlns:a16="http://schemas.microsoft.com/office/drawing/2014/main" id="{DCE0B8F4-FE68-4673-8B17-0861837AA5CD}"/>
              </a:ext>
            </a:extLst>
          </p:cNvPr>
          <p:cNvSpPr>
            <a:spLocks noGrp="1"/>
          </p:cNvSpPr>
          <p:nvPr>
            <p:ph type="body" sz="quarter" idx="13" hasCustomPrompt="1"/>
          </p:nvPr>
        </p:nvSpPr>
        <p:spPr>
          <a:xfrm>
            <a:off x="9397100" y="1360713"/>
            <a:ext cx="2627066"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report date&gt;</a:t>
            </a:r>
          </a:p>
        </p:txBody>
      </p:sp>
      <p:sp>
        <p:nvSpPr>
          <p:cNvPr id="15" name="TextBox 14">
            <a:extLst>
              <a:ext uri="{FF2B5EF4-FFF2-40B4-BE49-F238E27FC236}">
                <a16:creationId xmlns:a16="http://schemas.microsoft.com/office/drawing/2014/main" id="{9D506FF2-2C0E-4609-ACB7-A92000432FD0}"/>
              </a:ext>
            </a:extLst>
          </p:cNvPr>
          <p:cNvSpPr txBox="1"/>
          <p:nvPr userDrawn="1"/>
        </p:nvSpPr>
        <p:spPr>
          <a:xfrm>
            <a:off x="8053271" y="1360712"/>
            <a:ext cx="1217962" cy="276999"/>
          </a:xfrm>
          <a:prstGeom prst="rect">
            <a:avLst/>
          </a:prstGeom>
          <a:noFill/>
        </p:spPr>
        <p:txBody>
          <a:bodyPr wrap="none" lIns="0" tIns="0" rIns="0" bIns="0" rtlCol="0" anchor="ctr" anchorCtr="1">
            <a:spAutoFit/>
          </a:bodyPr>
          <a:lstStyle/>
          <a:p>
            <a:pPr algn="l"/>
            <a:r>
              <a:rPr lang="en-US" b="1" dirty="0"/>
              <a:t>Report Date:</a:t>
            </a:r>
          </a:p>
        </p:txBody>
      </p:sp>
      <p:sp>
        <p:nvSpPr>
          <p:cNvPr id="20" name="TextBox 19">
            <a:extLst>
              <a:ext uri="{FF2B5EF4-FFF2-40B4-BE49-F238E27FC236}">
                <a16:creationId xmlns:a16="http://schemas.microsoft.com/office/drawing/2014/main" id="{CABBFB22-7CE7-4280-B177-A17E5E3E6456}"/>
              </a:ext>
            </a:extLst>
          </p:cNvPr>
          <p:cNvSpPr txBox="1"/>
          <p:nvPr userDrawn="1"/>
        </p:nvSpPr>
        <p:spPr>
          <a:xfrm>
            <a:off x="96902" y="2325245"/>
            <a:ext cx="4737002" cy="215444"/>
          </a:xfrm>
          <a:prstGeom prst="rect">
            <a:avLst/>
          </a:prstGeom>
          <a:noFill/>
        </p:spPr>
        <p:txBody>
          <a:bodyPr wrap="none" lIns="0" tIns="0" rIns="0" bIns="0" rtlCol="0">
            <a:spAutoFit/>
          </a:bodyPr>
          <a:lstStyle/>
          <a:p>
            <a:r>
              <a:rPr lang="en-US" sz="1400" b="1" dirty="0">
                <a:solidFill>
                  <a:srgbClr val="0000FF"/>
                </a:solidFill>
              </a:rPr>
              <a:t>1) Summary of technical/non-technical challenges encountered </a:t>
            </a:r>
          </a:p>
        </p:txBody>
      </p:sp>
      <p:sp>
        <p:nvSpPr>
          <p:cNvPr id="21" name="Date Placeholder 6">
            <a:extLst>
              <a:ext uri="{FF2B5EF4-FFF2-40B4-BE49-F238E27FC236}">
                <a16:creationId xmlns:a16="http://schemas.microsoft.com/office/drawing/2014/main" id="{19241A73-3A01-4DCC-AB6F-5FFEE1B26ADF}"/>
              </a:ext>
            </a:extLst>
          </p:cNvPr>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2/20/2024</a:t>
            </a:fld>
            <a:endParaRPr lang="en-US"/>
          </a:p>
        </p:txBody>
      </p:sp>
      <p:sp>
        <p:nvSpPr>
          <p:cNvPr id="22" name="Slide Number Placeholder 8">
            <a:extLst>
              <a:ext uri="{FF2B5EF4-FFF2-40B4-BE49-F238E27FC236}">
                <a16:creationId xmlns:a16="http://schemas.microsoft.com/office/drawing/2014/main" id="{4864D0AB-4E92-4B98-BF5B-EE75B8583296}"/>
              </a:ext>
            </a:extLst>
          </p:cNvPr>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25" name="Content Placeholder 18">
            <a:extLst>
              <a:ext uri="{FF2B5EF4-FFF2-40B4-BE49-F238E27FC236}">
                <a16:creationId xmlns:a16="http://schemas.microsoft.com/office/drawing/2014/main" id="{AF4C2A50-C753-4928-B6D0-3B09B6703D5D}"/>
              </a:ext>
            </a:extLst>
          </p:cNvPr>
          <p:cNvSpPr>
            <a:spLocks noGrp="1"/>
          </p:cNvSpPr>
          <p:nvPr>
            <p:ph sz="quarter" idx="15" hasCustomPrompt="1"/>
          </p:nvPr>
        </p:nvSpPr>
        <p:spPr>
          <a:xfrm>
            <a:off x="6256604" y="2627372"/>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#2 responses here&gt;</a:t>
            </a:r>
          </a:p>
        </p:txBody>
      </p:sp>
      <p:sp>
        <p:nvSpPr>
          <p:cNvPr id="26" name="TextBox 25">
            <a:extLst>
              <a:ext uri="{FF2B5EF4-FFF2-40B4-BE49-F238E27FC236}">
                <a16:creationId xmlns:a16="http://schemas.microsoft.com/office/drawing/2014/main" id="{A991F395-4C01-4914-8929-92B961D2AB76}"/>
              </a:ext>
            </a:extLst>
          </p:cNvPr>
          <p:cNvSpPr txBox="1"/>
          <p:nvPr userDrawn="1"/>
        </p:nvSpPr>
        <p:spPr>
          <a:xfrm>
            <a:off x="6067756" y="2324287"/>
            <a:ext cx="4318362" cy="215444"/>
          </a:xfrm>
          <a:prstGeom prst="rect">
            <a:avLst/>
          </a:prstGeom>
          <a:noFill/>
        </p:spPr>
        <p:txBody>
          <a:bodyPr wrap="none" lIns="0" tIns="0" rIns="0" bIns="0" rtlCol="0">
            <a:spAutoFit/>
          </a:bodyPr>
          <a:lstStyle/>
          <a:p>
            <a:r>
              <a:rPr lang="en-US" sz="1400" b="1" dirty="0">
                <a:solidFill>
                  <a:srgbClr val="0000FF"/>
                </a:solidFill>
              </a:rPr>
              <a:t>2) Team approaches &amp; resolutions to overcome challenges</a:t>
            </a:r>
          </a:p>
        </p:txBody>
      </p:sp>
      <p:sp>
        <p:nvSpPr>
          <p:cNvPr id="28" name="TextBox 27">
            <a:extLst>
              <a:ext uri="{FF2B5EF4-FFF2-40B4-BE49-F238E27FC236}">
                <a16:creationId xmlns:a16="http://schemas.microsoft.com/office/drawing/2014/main" id="{FE2D59C1-0F80-4246-A242-54B902601316}"/>
              </a:ext>
            </a:extLst>
          </p:cNvPr>
          <p:cNvSpPr txBox="1"/>
          <p:nvPr userDrawn="1"/>
        </p:nvSpPr>
        <p:spPr>
          <a:xfrm>
            <a:off x="96902" y="4372933"/>
            <a:ext cx="4470263" cy="215444"/>
          </a:xfrm>
          <a:prstGeom prst="rect">
            <a:avLst/>
          </a:prstGeom>
          <a:noFill/>
        </p:spPr>
        <p:txBody>
          <a:bodyPr wrap="none" lIns="0" tIns="0" rIns="0" bIns="0" rtlCol="0">
            <a:spAutoFit/>
          </a:bodyPr>
          <a:lstStyle/>
          <a:p>
            <a:r>
              <a:rPr lang="en-US" sz="1400" b="1" dirty="0">
                <a:solidFill>
                  <a:srgbClr val="0000FF"/>
                </a:solidFill>
              </a:rPr>
              <a:t>3) Status of challenge resolutions &amp; potential project impact</a:t>
            </a:r>
          </a:p>
        </p:txBody>
      </p:sp>
      <p:sp>
        <p:nvSpPr>
          <p:cNvPr id="29" name="Content Placeholder 18">
            <a:extLst>
              <a:ext uri="{FF2B5EF4-FFF2-40B4-BE49-F238E27FC236}">
                <a16:creationId xmlns:a16="http://schemas.microsoft.com/office/drawing/2014/main" id="{75F8EE5F-251A-4B1A-AA4D-272BFD45C5E7}"/>
              </a:ext>
            </a:extLst>
          </p:cNvPr>
          <p:cNvSpPr>
            <a:spLocks noGrp="1"/>
          </p:cNvSpPr>
          <p:nvPr>
            <p:ph sz="quarter" idx="17" hasCustomPrompt="1"/>
          </p:nvPr>
        </p:nvSpPr>
        <p:spPr>
          <a:xfrm>
            <a:off x="6256604"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#4 responses here&gt;</a:t>
            </a:r>
          </a:p>
        </p:txBody>
      </p:sp>
      <p:sp>
        <p:nvSpPr>
          <p:cNvPr id="30" name="TextBox 29">
            <a:extLst>
              <a:ext uri="{FF2B5EF4-FFF2-40B4-BE49-F238E27FC236}">
                <a16:creationId xmlns:a16="http://schemas.microsoft.com/office/drawing/2014/main" id="{A25E2656-FA2F-424F-9A20-7676075FCF54}"/>
              </a:ext>
            </a:extLst>
          </p:cNvPr>
          <p:cNvSpPr txBox="1"/>
          <p:nvPr userDrawn="1"/>
        </p:nvSpPr>
        <p:spPr>
          <a:xfrm>
            <a:off x="6067756" y="4372933"/>
            <a:ext cx="2109167" cy="215444"/>
          </a:xfrm>
          <a:prstGeom prst="rect">
            <a:avLst/>
          </a:prstGeom>
          <a:noFill/>
        </p:spPr>
        <p:txBody>
          <a:bodyPr wrap="none" lIns="0" tIns="0" rIns="0" bIns="0" rtlCol="0">
            <a:spAutoFit/>
          </a:bodyPr>
          <a:lstStyle/>
          <a:p>
            <a:r>
              <a:rPr lang="en-US" sz="1400" b="1" dirty="0">
                <a:solidFill>
                  <a:srgbClr val="0000FF"/>
                </a:solidFill>
              </a:rPr>
              <a:t>4) Project status &amp; summary</a:t>
            </a:r>
          </a:p>
        </p:txBody>
      </p:sp>
      <p:sp>
        <p:nvSpPr>
          <p:cNvPr id="32" name="Content Placeholder 18">
            <a:extLst>
              <a:ext uri="{FF2B5EF4-FFF2-40B4-BE49-F238E27FC236}">
                <a16:creationId xmlns:a16="http://schemas.microsoft.com/office/drawing/2014/main" id="{407456FB-6E64-4E56-9517-9B38A07D1C20}"/>
              </a:ext>
            </a:extLst>
          </p:cNvPr>
          <p:cNvSpPr>
            <a:spLocks noGrp="1"/>
          </p:cNvSpPr>
          <p:nvPr>
            <p:ph sz="quarter" idx="18" hasCustomPrompt="1"/>
          </p:nvPr>
        </p:nvSpPr>
        <p:spPr>
          <a:xfrm>
            <a:off x="285750" y="2629087"/>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#1 responses here&gt;</a:t>
            </a:r>
          </a:p>
        </p:txBody>
      </p:sp>
      <p:sp>
        <p:nvSpPr>
          <p:cNvPr id="33" name="Content Placeholder 18">
            <a:extLst>
              <a:ext uri="{FF2B5EF4-FFF2-40B4-BE49-F238E27FC236}">
                <a16:creationId xmlns:a16="http://schemas.microsoft.com/office/drawing/2014/main" id="{3FA782C0-8AEA-4B41-A0A4-92518E47E647}"/>
              </a:ext>
            </a:extLst>
          </p:cNvPr>
          <p:cNvSpPr>
            <a:spLocks noGrp="1"/>
          </p:cNvSpPr>
          <p:nvPr>
            <p:ph sz="quarter" idx="19" hasCustomPrompt="1"/>
          </p:nvPr>
        </p:nvSpPr>
        <p:spPr>
          <a:xfrm>
            <a:off x="285750"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#3 responses here&gt;</a:t>
            </a:r>
          </a:p>
        </p:txBody>
      </p:sp>
      <p:sp>
        <p:nvSpPr>
          <p:cNvPr id="34" name="TextBox 33">
            <a:extLst>
              <a:ext uri="{FF2B5EF4-FFF2-40B4-BE49-F238E27FC236}">
                <a16:creationId xmlns:a16="http://schemas.microsoft.com/office/drawing/2014/main" id="{E2A4501A-1661-4BF2-B6A3-F21E7F662EC0}"/>
              </a:ext>
            </a:extLst>
          </p:cNvPr>
          <p:cNvSpPr txBox="1"/>
          <p:nvPr userDrawn="1"/>
        </p:nvSpPr>
        <p:spPr>
          <a:xfrm>
            <a:off x="167834" y="1943472"/>
            <a:ext cx="1215461" cy="276999"/>
          </a:xfrm>
          <a:prstGeom prst="rect">
            <a:avLst/>
          </a:prstGeom>
          <a:noFill/>
        </p:spPr>
        <p:txBody>
          <a:bodyPr wrap="none" lIns="0" tIns="0" rIns="0" bIns="0" rtlCol="0" anchor="ctr" anchorCtr="1">
            <a:spAutoFit/>
          </a:bodyPr>
          <a:lstStyle/>
          <a:p>
            <a:pPr algn="l"/>
            <a:r>
              <a:rPr lang="en-US" b="1" dirty="0"/>
              <a:t>Project Title:</a:t>
            </a:r>
          </a:p>
        </p:txBody>
      </p:sp>
      <p:sp>
        <p:nvSpPr>
          <p:cNvPr id="35" name="Text Placeholder 37">
            <a:extLst>
              <a:ext uri="{FF2B5EF4-FFF2-40B4-BE49-F238E27FC236}">
                <a16:creationId xmlns:a16="http://schemas.microsoft.com/office/drawing/2014/main" id="{67AD0BD6-EB2C-4477-9DDC-32FEDF98C661}"/>
              </a:ext>
            </a:extLst>
          </p:cNvPr>
          <p:cNvSpPr>
            <a:spLocks noGrp="1"/>
          </p:cNvSpPr>
          <p:nvPr>
            <p:ph type="body" sz="quarter" idx="20" hasCustomPrompt="1"/>
          </p:nvPr>
        </p:nvSpPr>
        <p:spPr>
          <a:xfrm>
            <a:off x="3294435" y="6518642"/>
            <a:ext cx="318578"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6" name="Text Placeholder 37">
            <a:extLst>
              <a:ext uri="{FF2B5EF4-FFF2-40B4-BE49-F238E27FC236}">
                <a16:creationId xmlns:a16="http://schemas.microsoft.com/office/drawing/2014/main" id="{2FDE6B96-2A63-45E4-800C-B86D262ED707}"/>
              </a:ext>
            </a:extLst>
          </p:cNvPr>
          <p:cNvSpPr>
            <a:spLocks noGrp="1"/>
          </p:cNvSpPr>
          <p:nvPr>
            <p:ph type="body" sz="quarter" idx="21" hasCustomPrompt="1"/>
          </p:nvPr>
        </p:nvSpPr>
        <p:spPr>
          <a:xfrm>
            <a:off x="4770809" y="6518642"/>
            <a:ext cx="318579"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7" name="Text Placeholder 37">
            <a:extLst>
              <a:ext uri="{FF2B5EF4-FFF2-40B4-BE49-F238E27FC236}">
                <a16:creationId xmlns:a16="http://schemas.microsoft.com/office/drawing/2014/main" id="{F630E1C9-CDFA-48BD-9F8E-3C817719990D}"/>
              </a:ext>
            </a:extLst>
          </p:cNvPr>
          <p:cNvSpPr>
            <a:spLocks noGrp="1"/>
          </p:cNvSpPr>
          <p:nvPr>
            <p:ph type="body" sz="quarter" idx="22" hasCustomPrompt="1"/>
          </p:nvPr>
        </p:nvSpPr>
        <p:spPr>
          <a:xfrm>
            <a:off x="6209085" y="6518642"/>
            <a:ext cx="318580"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8" name="Text Placeholder 37">
            <a:extLst>
              <a:ext uri="{FF2B5EF4-FFF2-40B4-BE49-F238E27FC236}">
                <a16:creationId xmlns:a16="http://schemas.microsoft.com/office/drawing/2014/main" id="{D4476EEE-C27B-4703-A83C-ED770F98708F}"/>
              </a:ext>
            </a:extLst>
          </p:cNvPr>
          <p:cNvSpPr>
            <a:spLocks noGrp="1"/>
          </p:cNvSpPr>
          <p:nvPr>
            <p:ph type="body" sz="quarter" idx="23" hasCustomPrompt="1"/>
          </p:nvPr>
        </p:nvSpPr>
        <p:spPr>
          <a:xfrm>
            <a:off x="7733085"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24" name="Text Placeholder 37">
            <a:extLst>
              <a:ext uri="{FF2B5EF4-FFF2-40B4-BE49-F238E27FC236}">
                <a16:creationId xmlns:a16="http://schemas.microsoft.com/office/drawing/2014/main" id="{1839E1DE-7E49-43A3-B324-BC4B6332DA0C}"/>
              </a:ext>
            </a:extLst>
          </p:cNvPr>
          <p:cNvSpPr>
            <a:spLocks noGrp="1"/>
          </p:cNvSpPr>
          <p:nvPr>
            <p:ph type="body" sz="quarter" idx="24" hasCustomPrompt="1"/>
          </p:nvPr>
        </p:nvSpPr>
        <p:spPr>
          <a:xfrm>
            <a:off x="9128107"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Tree>
    <p:extLst>
      <p:ext uri="{BB962C8B-B14F-4D97-AF65-F5344CB8AC3E}">
        <p14:creationId xmlns:p14="http://schemas.microsoft.com/office/powerpoint/2010/main" val="39804660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B009E2F-3539-4898-BFAF-18CC8E98A9F3}"/>
              </a:ext>
            </a:extLst>
          </p:cNvPr>
          <p:cNvSpPr/>
          <p:nvPr userDrawn="1"/>
        </p:nvSpPr>
        <p:spPr>
          <a:xfrm>
            <a:off x="0" y="-101395"/>
            <a:ext cx="12226278" cy="449041"/>
          </a:xfrm>
          <a:prstGeom prst="rect">
            <a:avLst/>
          </a:prstGeom>
          <a:solidFill>
            <a:srgbClr val="002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33309" y="1401763"/>
            <a:ext cx="11706329" cy="59160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41160" y="2089149"/>
            <a:ext cx="11706328" cy="422904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Connector 7"/>
          <p:cNvCxnSpPr>
            <a:cxnSpLocks/>
          </p:cNvCxnSpPr>
          <p:nvPr userDrawn="1"/>
        </p:nvCxnSpPr>
        <p:spPr>
          <a:xfrm>
            <a:off x="-1676" y="1273909"/>
            <a:ext cx="1219367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2/20/2024</a:t>
            </a:fld>
            <a:endParaRPr lang="en-US"/>
          </a:p>
        </p:txBody>
      </p:sp>
      <p:sp>
        <p:nvSpPr>
          <p:cNvPr id="9" name="Slide Number Placeholder 8"/>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11" name="Text Placeholder 7">
            <a:extLst>
              <a:ext uri="{FF2B5EF4-FFF2-40B4-BE49-F238E27FC236}">
                <a16:creationId xmlns:a16="http://schemas.microsoft.com/office/drawing/2014/main" id="{848ECCD3-5360-4AF4-A29E-DB3DE1306312}"/>
              </a:ext>
            </a:extLst>
          </p:cNvPr>
          <p:cNvSpPr txBox="1">
            <a:spLocks/>
          </p:cNvSpPr>
          <p:nvPr userDrawn="1"/>
        </p:nvSpPr>
        <p:spPr>
          <a:xfrm>
            <a:off x="2939143" y="6349873"/>
            <a:ext cx="6294663" cy="233836"/>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2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000" u="sng" dirty="0"/>
              <a:t>Please enter # of hours spent on project this last week for each team member in the order listed above</a:t>
            </a:r>
          </a:p>
        </p:txBody>
      </p:sp>
      <p:sp>
        <p:nvSpPr>
          <p:cNvPr id="12" name="Text Placeholder 7">
            <a:extLst>
              <a:ext uri="{FF2B5EF4-FFF2-40B4-BE49-F238E27FC236}">
                <a16:creationId xmlns:a16="http://schemas.microsoft.com/office/drawing/2014/main" id="{28DDF56C-28C8-4E7C-9E90-03432CC09E39}"/>
              </a:ext>
            </a:extLst>
          </p:cNvPr>
          <p:cNvSpPr txBox="1">
            <a:spLocks/>
          </p:cNvSpPr>
          <p:nvPr userDrawn="1"/>
        </p:nvSpPr>
        <p:spPr>
          <a:xfrm>
            <a:off x="258697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#1:</a:t>
            </a:r>
          </a:p>
        </p:txBody>
      </p:sp>
      <p:sp>
        <p:nvSpPr>
          <p:cNvPr id="13" name="Text Placeholder 7">
            <a:extLst>
              <a:ext uri="{FF2B5EF4-FFF2-40B4-BE49-F238E27FC236}">
                <a16:creationId xmlns:a16="http://schemas.microsoft.com/office/drawing/2014/main" id="{06756BF0-272A-4D6A-B378-89B89E9310C1}"/>
              </a:ext>
            </a:extLst>
          </p:cNvPr>
          <p:cNvSpPr txBox="1">
            <a:spLocks/>
          </p:cNvSpPr>
          <p:nvPr userDrawn="1"/>
        </p:nvSpPr>
        <p:spPr>
          <a:xfrm>
            <a:off x="406335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#2:</a:t>
            </a:r>
          </a:p>
        </p:txBody>
      </p:sp>
      <p:sp>
        <p:nvSpPr>
          <p:cNvPr id="14" name="Text Placeholder 7">
            <a:extLst>
              <a:ext uri="{FF2B5EF4-FFF2-40B4-BE49-F238E27FC236}">
                <a16:creationId xmlns:a16="http://schemas.microsoft.com/office/drawing/2014/main" id="{2215F411-72A6-456A-8AA0-204ACB198A9C}"/>
              </a:ext>
            </a:extLst>
          </p:cNvPr>
          <p:cNvSpPr txBox="1">
            <a:spLocks/>
          </p:cNvSpPr>
          <p:nvPr userDrawn="1"/>
        </p:nvSpPr>
        <p:spPr>
          <a:xfrm>
            <a:off x="550162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#3:</a:t>
            </a:r>
          </a:p>
        </p:txBody>
      </p:sp>
      <p:sp>
        <p:nvSpPr>
          <p:cNvPr id="15" name="Text Placeholder 7">
            <a:extLst>
              <a:ext uri="{FF2B5EF4-FFF2-40B4-BE49-F238E27FC236}">
                <a16:creationId xmlns:a16="http://schemas.microsoft.com/office/drawing/2014/main" id="{796CBCD5-48CC-45BA-88F4-CE962D824EC2}"/>
              </a:ext>
            </a:extLst>
          </p:cNvPr>
          <p:cNvSpPr txBox="1">
            <a:spLocks/>
          </p:cNvSpPr>
          <p:nvPr userDrawn="1"/>
        </p:nvSpPr>
        <p:spPr>
          <a:xfrm>
            <a:off x="69780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#4:</a:t>
            </a:r>
          </a:p>
        </p:txBody>
      </p:sp>
      <p:pic>
        <p:nvPicPr>
          <p:cNvPr id="16" name="Picture 15" descr="Graphical user interface, text, application&#10;&#10;Description automatically generated">
            <a:extLst>
              <a:ext uri="{FF2B5EF4-FFF2-40B4-BE49-F238E27FC236}">
                <a16:creationId xmlns:a16="http://schemas.microsoft.com/office/drawing/2014/main" id="{D13A9B6F-F6B3-43F0-B4B4-478C0F3A7182}"/>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922492" y="-101395"/>
            <a:ext cx="10343661" cy="1417912"/>
          </a:xfrm>
          <a:prstGeom prst="rect">
            <a:avLst/>
          </a:prstGeom>
        </p:spPr>
      </p:pic>
      <p:sp>
        <p:nvSpPr>
          <p:cNvPr id="17" name="Text Placeholder 7">
            <a:extLst>
              <a:ext uri="{FF2B5EF4-FFF2-40B4-BE49-F238E27FC236}">
                <a16:creationId xmlns:a16="http://schemas.microsoft.com/office/drawing/2014/main" id="{5D3D61B4-02FE-485A-97D3-178B9FCDD4FD}"/>
              </a:ext>
            </a:extLst>
          </p:cNvPr>
          <p:cNvSpPr txBox="1">
            <a:spLocks/>
          </p:cNvSpPr>
          <p:nvPr userDrawn="1"/>
        </p:nvSpPr>
        <p:spPr>
          <a:xfrm>
            <a:off x="83877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#5:</a:t>
            </a:r>
          </a:p>
        </p:txBody>
      </p:sp>
    </p:spTree>
    <p:extLst>
      <p:ext uri="{BB962C8B-B14F-4D97-AF65-F5344CB8AC3E}">
        <p14:creationId xmlns:p14="http://schemas.microsoft.com/office/powerpoint/2010/main" val="1113622945"/>
      </p:ext>
    </p:extLst>
  </p:cSld>
  <p:clrMap bg1="lt1" tx1="dk1" bg2="lt2" tx2="dk2" accent1="accent1" accent2="accent2" accent3="accent3" accent4="accent4" accent5="accent5" accent6="accent6" hlink="hlink" folHlink="folHlink"/>
  <p:sldLayoutIdLst>
    <p:sldLayoutId id="2147483660" r:id="rId1"/>
  </p:sldLayoutIdLst>
  <p:hf hdr="0" ftr="0"/>
  <p:txStyles>
    <p:titleStyle>
      <a:lvl1pPr algn="l" defTabSz="914400" rtl="0" eaLnBrk="1" latinLnBrk="0" hangingPunct="1">
        <a:lnSpc>
          <a:spcPct val="90000"/>
        </a:lnSpc>
        <a:spcBef>
          <a:spcPct val="0"/>
        </a:spcBef>
        <a:buNone/>
        <a:defRPr sz="32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28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24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A6B9D33-1789-3D73-C73A-E39C92F2E6B7}"/>
              </a:ext>
            </a:extLst>
          </p:cNvPr>
          <p:cNvSpPr/>
          <p:nvPr/>
        </p:nvSpPr>
        <p:spPr>
          <a:xfrm>
            <a:off x="7619315" y="1360711"/>
            <a:ext cx="1687132" cy="2769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129BFEF2-373E-D66A-9BE3-529662175AE8}"/>
              </a:ext>
            </a:extLst>
          </p:cNvPr>
          <p:cNvSpPr>
            <a:spLocks noGrp="1"/>
          </p:cNvSpPr>
          <p:nvPr>
            <p:ph type="body" sz="quarter" idx="10"/>
          </p:nvPr>
        </p:nvSpPr>
        <p:spPr/>
        <p:txBody>
          <a:bodyPr/>
          <a:lstStyle/>
          <a:p>
            <a:r>
              <a:rPr lang="en-US" dirty="0"/>
              <a:t>07</a:t>
            </a:r>
          </a:p>
        </p:txBody>
      </p:sp>
      <p:sp>
        <p:nvSpPr>
          <p:cNvPr id="3" name="Text Placeholder 2">
            <a:extLst>
              <a:ext uri="{FF2B5EF4-FFF2-40B4-BE49-F238E27FC236}">
                <a16:creationId xmlns:a16="http://schemas.microsoft.com/office/drawing/2014/main" id="{D54DB4AE-C72D-36B0-BE0F-734414519A2D}"/>
              </a:ext>
            </a:extLst>
          </p:cNvPr>
          <p:cNvSpPr>
            <a:spLocks noGrp="1"/>
          </p:cNvSpPr>
          <p:nvPr>
            <p:ph type="body" sz="quarter" idx="11"/>
          </p:nvPr>
        </p:nvSpPr>
        <p:spPr/>
        <p:txBody>
          <a:bodyPr/>
          <a:lstStyle/>
          <a:p>
            <a:r>
              <a:rPr lang="en-US" dirty="0"/>
              <a:t>Provo City Water Audit</a:t>
            </a:r>
          </a:p>
        </p:txBody>
      </p:sp>
      <p:sp>
        <p:nvSpPr>
          <p:cNvPr id="4" name="Text Placeholder 3">
            <a:extLst>
              <a:ext uri="{FF2B5EF4-FFF2-40B4-BE49-F238E27FC236}">
                <a16:creationId xmlns:a16="http://schemas.microsoft.com/office/drawing/2014/main" id="{7720BB35-3B64-4AA5-4B3F-39F5BE86DCD3}"/>
              </a:ext>
            </a:extLst>
          </p:cNvPr>
          <p:cNvSpPr>
            <a:spLocks noGrp="1"/>
          </p:cNvSpPr>
          <p:nvPr>
            <p:ph type="body" sz="quarter" idx="12"/>
          </p:nvPr>
        </p:nvSpPr>
        <p:spPr/>
        <p:txBody>
          <a:bodyPr/>
          <a:lstStyle/>
          <a:p>
            <a:r>
              <a:rPr lang="en-US" dirty="0"/>
              <a:t>Jared Jewell, Arianna Kee, Marcus Young	</a:t>
            </a:r>
          </a:p>
        </p:txBody>
      </p:sp>
      <p:sp>
        <p:nvSpPr>
          <p:cNvPr id="5" name="Text Placeholder 4">
            <a:extLst>
              <a:ext uri="{FF2B5EF4-FFF2-40B4-BE49-F238E27FC236}">
                <a16:creationId xmlns:a16="http://schemas.microsoft.com/office/drawing/2014/main" id="{716BBD5E-F229-4A0B-149C-E301DF31AADD}"/>
              </a:ext>
            </a:extLst>
          </p:cNvPr>
          <p:cNvSpPr>
            <a:spLocks noGrp="1"/>
          </p:cNvSpPr>
          <p:nvPr>
            <p:ph type="body" sz="quarter" idx="13"/>
          </p:nvPr>
        </p:nvSpPr>
        <p:spPr>
          <a:xfrm>
            <a:off x="8804129" y="1347106"/>
            <a:ext cx="3387871" cy="309657"/>
          </a:xfrm>
        </p:spPr>
        <p:txBody>
          <a:bodyPr/>
          <a:lstStyle/>
          <a:p>
            <a:r>
              <a:rPr lang="en-US" dirty="0">
                <a:solidFill>
                  <a:srgbClr val="242424"/>
                </a:solidFill>
                <a:latin typeface="Calibri" panose="020F0502020204030204" pitchFamily="34" charset="0"/>
              </a:rPr>
              <a:t>Thursday, February 22, 12pm</a:t>
            </a:r>
            <a:endParaRPr lang="en-US" dirty="0"/>
          </a:p>
        </p:txBody>
      </p:sp>
      <p:sp>
        <p:nvSpPr>
          <p:cNvPr id="6" name="Date Placeholder 5">
            <a:extLst>
              <a:ext uri="{FF2B5EF4-FFF2-40B4-BE49-F238E27FC236}">
                <a16:creationId xmlns:a16="http://schemas.microsoft.com/office/drawing/2014/main" id="{FC4D8B34-7D60-16C9-98E4-0DD8353D2464}"/>
              </a:ext>
            </a:extLst>
          </p:cNvPr>
          <p:cNvSpPr>
            <a:spLocks noGrp="1"/>
          </p:cNvSpPr>
          <p:nvPr>
            <p:ph type="dt" sz="half" idx="2"/>
          </p:nvPr>
        </p:nvSpPr>
        <p:spPr/>
        <p:txBody>
          <a:bodyPr/>
          <a:lstStyle/>
          <a:p>
            <a:fld id="{BB8E5E48-43A3-4448-B2D8-069D207BDBF1}" type="datetime1">
              <a:rPr lang="en-US" smtClean="0"/>
              <a:t>2/20/2024</a:t>
            </a:fld>
            <a:endParaRPr lang="en-US"/>
          </a:p>
        </p:txBody>
      </p:sp>
      <p:sp>
        <p:nvSpPr>
          <p:cNvPr id="7" name="Slide Number Placeholder 6">
            <a:extLst>
              <a:ext uri="{FF2B5EF4-FFF2-40B4-BE49-F238E27FC236}">
                <a16:creationId xmlns:a16="http://schemas.microsoft.com/office/drawing/2014/main" id="{95D8C30C-933D-AFAC-3565-966793919F92}"/>
              </a:ext>
            </a:extLst>
          </p:cNvPr>
          <p:cNvSpPr>
            <a:spLocks noGrp="1"/>
          </p:cNvSpPr>
          <p:nvPr>
            <p:ph type="sldNum" sz="quarter" idx="4"/>
          </p:nvPr>
        </p:nvSpPr>
        <p:spPr/>
        <p:txBody>
          <a:bodyPr/>
          <a:lstStyle/>
          <a:p>
            <a:fld id="{D2274445-9E35-463B-B5C8-659CE7C73DE6}" type="slidenum">
              <a:rPr lang="en-US" smtClean="0"/>
              <a:t>1</a:t>
            </a:fld>
            <a:endParaRPr lang="en-US"/>
          </a:p>
        </p:txBody>
      </p:sp>
      <p:sp>
        <p:nvSpPr>
          <p:cNvPr id="8" name="Content Placeholder 7">
            <a:extLst>
              <a:ext uri="{FF2B5EF4-FFF2-40B4-BE49-F238E27FC236}">
                <a16:creationId xmlns:a16="http://schemas.microsoft.com/office/drawing/2014/main" id="{DCC9F4DD-D6AE-1FB0-5CF9-70F75E6841EA}"/>
              </a:ext>
            </a:extLst>
          </p:cNvPr>
          <p:cNvSpPr>
            <a:spLocks noGrp="1"/>
          </p:cNvSpPr>
          <p:nvPr>
            <p:ph sz="quarter" idx="15"/>
          </p:nvPr>
        </p:nvSpPr>
        <p:spPr/>
        <p:txBody>
          <a:bodyPr/>
          <a:lstStyle/>
          <a:p>
            <a:r>
              <a:rPr lang="en-US" dirty="0"/>
              <a:t>Email Communication with Barry about training opportunity on acoustic leak detection and water meters </a:t>
            </a:r>
          </a:p>
          <a:p>
            <a:r>
              <a:rPr lang="en-US" dirty="0"/>
              <a:t>Opened the files in ArcGIS on computers that could handle the data and evaluated data as a team</a:t>
            </a:r>
          </a:p>
          <a:p>
            <a:r>
              <a:rPr lang="en-US" dirty="0"/>
              <a:t>Researched leak detection software to gain an understanding of the technology we may be working with</a:t>
            </a:r>
          </a:p>
        </p:txBody>
      </p:sp>
      <p:sp>
        <p:nvSpPr>
          <p:cNvPr id="9" name="Content Placeholder 8">
            <a:extLst>
              <a:ext uri="{FF2B5EF4-FFF2-40B4-BE49-F238E27FC236}">
                <a16:creationId xmlns:a16="http://schemas.microsoft.com/office/drawing/2014/main" id="{2D3F5252-9B1E-06A1-FD65-E9C758D692EF}"/>
              </a:ext>
            </a:extLst>
          </p:cNvPr>
          <p:cNvSpPr>
            <a:spLocks noGrp="1"/>
          </p:cNvSpPr>
          <p:nvPr>
            <p:ph sz="quarter" idx="17"/>
          </p:nvPr>
        </p:nvSpPr>
        <p:spPr/>
        <p:txBody>
          <a:bodyPr/>
          <a:lstStyle/>
          <a:p>
            <a:r>
              <a:rPr lang="en-US" dirty="0"/>
              <a:t>We have studied the map of the zone with the water meter data as points and identified locations that we recommend to use acoustic leak detection to determine if that section of pipes is leaking </a:t>
            </a:r>
          </a:p>
          <a:p>
            <a:r>
              <a:rPr lang="en-US" dirty="0"/>
              <a:t>Arianna is planning to attend the training at Provo City on acoustic leak detection on Thursday at 12pm. </a:t>
            </a:r>
          </a:p>
        </p:txBody>
      </p:sp>
      <p:sp>
        <p:nvSpPr>
          <p:cNvPr id="10" name="Content Placeholder 9">
            <a:extLst>
              <a:ext uri="{FF2B5EF4-FFF2-40B4-BE49-F238E27FC236}">
                <a16:creationId xmlns:a16="http://schemas.microsoft.com/office/drawing/2014/main" id="{86E39924-3C8A-76CC-1E24-EA69AE4A3E7C}"/>
              </a:ext>
            </a:extLst>
          </p:cNvPr>
          <p:cNvSpPr>
            <a:spLocks noGrp="1"/>
          </p:cNvSpPr>
          <p:nvPr>
            <p:ph sz="quarter" idx="18"/>
          </p:nvPr>
        </p:nvSpPr>
        <p:spPr/>
        <p:txBody>
          <a:bodyPr/>
          <a:lstStyle/>
          <a:p>
            <a:r>
              <a:rPr lang="en-US" dirty="0"/>
              <a:t>Lacking accurate water meter data </a:t>
            </a:r>
          </a:p>
          <a:p>
            <a:r>
              <a:rPr lang="en-US" dirty="0"/>
              <a:t>Waiting on a day/time to go on a field visit and manually check for leaks with Provo City employees</a:t>
            </a:r>
          </a:p>
        </p:txBody>
      </p:sp>
      <p:sp>
        <p:nvSpPr>
          <p:cNvPr id="11" name="Content Placeholder 10">
            <a:extLst>
              <a:ext uri="{FF2B5EF4-FFF2-40B4-BE49-F238E27FC236}">
                <a16:creationId xmlns:a16="http://schemas.microsoft.com/office/drawing/2014/main" id="{7B6CEBEC-EC75-EDE8-9E93-275E05E85686}"/>
              </a:ext>
            </a:extLst>
          </p:cNvPr>
          <p:cNvSpPr>
            <a:spLocks noGrp="1"/>
          </p:cNvSpPr>
          <p:nvPr>
            <p:ph sz="quarter" idx="19"/>
          </p:nvPr>
        </p:nvSpPr>
        <p:spPr/>
        <p:txBody>
          <a:bodyPr/>
          <a:lstStyle/>
          <a:p>
            <a:r>
              <a:rPr lang="en-US" dirty="0"/>
              <a:t>Confirmed time and location for training on acoustic leak detection and Arianna is able and planning to attend</a:t>
            </a:r>
          </a:p>
          <a:p>
            <a:r>
              <a:rPr lang="en-US" dirty="0"/>
              <a:t>Selected points from the ArcGIS shape file that we think acoustic leak detection would be most useful so that we are prepared for the time when the Provo City employees are able to go out to the field with us</a:t>
            </a:r>
          </a:p>
        </p:txBody>
      </p:sp>
      <p:sp>
        <p:nvSpPr>
          <p:cNvPr id="12" name="Text Placeholder 11">
            <a:extLst>
              <a:ext uri="{FF2B5EF4-FFF2-40B4-BE49-F238E27FC236}">
                <a16:creationId xmlns:a16="http://schemas.microsoft.com/office/drawing/2014/main" id="{0A5D755C-7D2F-F275-9523-BE8F13D69E1D}"/>
              </a:ext>
            </a:extLst>
          </p:cNvPr>
          <p:cNvSpPr>
            <a:spLocks noGrp="1"/>
          </p:cNvSpPr>
          <p:nvPr>
            <p:ph type="body" sz="quarter" idx="20"/>
          </p:nvPr>
        </p:nvSpPr>
        <p:spPr/>
        <p:txBody>
          <a:bodyPr/>
          <a:lstStyle/>
          <a:p>
            <a:r>
              <a:rPr lang="en-US" dirty="0"/>
              <a:t>2</a:t>
            </a:r>
          </a:p>
        </p:txBody>
      </p:sp>
      <p:sp>
        <p:nvSpPr>
          <p:cNvPr id="13" name="Text Placeholder 12">
            <a:extLst>
              <a:ext uri="{FF2B5EF4-FFF2-40B4-BE49-F238E27FC236}">
                <a16:creationId xmlns:a16="http://schemas.microsoft.com/office/drawing/2014/main" id="{DDDB5867-DEF6-C783-AD59-8469A93BCB23}"/>
              </a:ext>
            </a:extLst>
          </p:cNvPr>
          <p:cNvSpPr>
            <a:spLocks noGrp="1"/>
          </p:cNvSpPr>
          <p:nvPr>
            <p:ph type="body" sz="quarter" idx="21"/>
          </p:nvPr>
        </p:nvSpPr>
        <p:spPr/>
        <p:txBody>
          <a:bodyPr/>
          <a:lstStyle/>
          <a:p>
            <a:r>
              <a:rPr lang="en-US" dirty="0"/>
              <a:t>2</a:t>
            </a:r>
          </a:p>
        </p:txBody>
      </p:sp>
      <p:sp>
        <p:nvSpPr>
          <p:cNvPr id="14" name="Text Placeholder 13">
            <a:extLst>
              <a:ext uri="{FF2B5EF4-FFF2-40B4-BE49-F238E27FC236}">
                <a16:creationId xmlns:a16="http://schemas.microsoft.com/office/drawing/2014/main" id="{B4F4176A-8CC1-D3D0-5B29-737DC0F49D99}"/>
              </a:ext>
            </a:extLst>
          </p:cNvPr>
          <p:cNvSpPr>
            <a:spLocks noGrp="1"/>
          </p:cNvSpPr>
          <p:nvPr>
            <p:ph type="body" sz="quarter" idx="22"/>
          </p:nvPr>
        </p:nvSpPr>
        <p:spPr/>
        <p:txBody>
          <a:bodyPr/>
          <a:lstStyle/>
          <a:p>
            <a:r>
              <a:rPr lang="en-US" dirty="0"/>
              <a:t>2</a:t>
            </a:r>
          </a:p>
        </p:txBody>
      </p:sp>
      <p:sp>
        <p:nvSpPr>
          <p:cNvPr id="18" name="TextBox 17">
            <a:extLst>
              <a:ext uri="{FF2B5EF4-FFF2-40B4-BE49-F238E27FC236}">
                <a16:creationId xmlns:a16="http://schemas.microsoft.com/office/drawing/2014/main" id="{69317F69-E0A3-2549-8941-49C8A93D349D}"/>
              </a:ext>
            </a:extLst>
          </p:cNvPr>
          <p:cNvSpPr txBox="1">
            <a:spLocks noGrp="1" noRot="1" noMove="1" noResize="1" noEditPoints="1" noAdjustHandles="1" noChangeArrowheads="1" noChangeShapeType="1"/>
          </p:cNvSpPr>
          <p:nvPr/>
        </p:nvSpPr>
        <p:spPr>
          <a:xfrm>
            <a:off x="7397217" y="1299591"/>
            <a:ext cx="1890180" cy="369332"/>
          </a:xfrm>
          <a:prstGeom prst="rect">
            <a:avLst/>
          </a:prstGeom>
          <a:noFill/>
          <a:ln>
            <a:noFill/>
          </a:ln>
        </p:spPr>
        <p:txBody>
          <a:bodyPr wrap="square" rtlCol="0">
            <a:spAutoFit/>
          </a:bodyPr>
          <a:lstStyle/>
          <a:p>
            <a:r>
              <a:rPr lang="en-US" b="1" dirty="0"/>
              <a:t>Weekly Mtg:</a:t>
            </a:r>
          </a:p>
        </p:txBody>
      </p:sp>
    </p:spTree>
    <p:extLst>
      <p:ext uri="{BB962C8B-B14F-4D97-AF65-F5344CB8AC3E}">
        <p14:creationId xmlns:p14="http://schemas.microsoft.com/office/powerpoint/2010/main" val="2313935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pstoneStatusReportTemplate.potx" id="{A3692540-E5C2-48CB-9700-763F99D50944}" vid="{81DC28FA-4C92-49C4-8DA3-28DB72FBDF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CapstoneStatusReportTemplate</Template>
  <TotalTime>398</TotalTime>
  <Words>214</Words>
  <Application>Microsoft Office PowerPoint</Application>
  <PresentationFormat>Widescreen</PresentationFormat>
  <Paragraphs>19</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Courier New</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Status Report:  CEEn-2016CPST-&lt;xxx&gt;: &lt;project title&gt; Team Members:  &lt;team member names&gt; Date:  &lt;date&gt;</dc:title>
  <dc:creator>Windows User</dc:creator>
  <cp:lastModifiedBy>Arianna Kee</cp:lastModifiedBy>
  <cp:revision>23</cp:revision>
  <dcterms:created xsi:type="dcterms:W3CDTF">2017-01-09T14:30:38Z</dcterms:created>
  <dcterms:modified xsi:type="dcterms:W3CDTF">2024-02-20T23:16:47Z</dcterms:modified>
</cp:coreProperties>
</file>