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63"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D5D"/>
    <a:srgbClr val="0000FF"/>
    <a:srgbClr val="000066"/>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266" autoAdjust="0"/>
    <p:restoredTop sz="94660"/>
  </p:normalViewPr>
  <p:slideViewPr>
    <p:cSldViewPr snapToGrid="0">
      <p:cViewPr>
        <p:scale>
          <a:sx n="99" d="100"/>
          <a:sy n="99" d="100"/>
        </p:scale>
        <p:origin x="2256" y="8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 /><Relationship Id="rId3" Type="http://schemas.openxmlformats.org/officeDocument/2006/relationships/notesMaster" Target="notesMasters/notesMaster1.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handoutMaster" Target="handoutMasters/handoutMaster1.xml" /></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D326F9C-C872-4592-B2B1-6C7B5A967BAB}" type="datetime4">
              <a:rPr lang="en-US" smtClean="0"/>
              <a:t>March 4, 2024</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37DC3B2-0BBE-4342-84D0-2167B536CF14}" type="slidenum">
              <a:rPr lang="en-US" smtClean="0"/>
              <a:t>‹#›</a:t>
            </a:fld>
            <a:endParaRPr lang="en-US"/>
          </a:p>
        </p:txBody>
      </p:sp>
    </p:spTree>
    <p:extLst>
      <p:ext uri="{BB962C8B-B14F-4D97-AF65-F5344CB8AC3E}">
        <p14:creationId xmlns:p14="http://schemas.microsoft.com/office/powerpoint/2010/main" val="3599311510"/>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40CEE7-146D-4959-8DAB-03D18C40309F}" type="datetime4">
              <a:rPr lang="en-US" smtClean="0"/>
              <a:t>March 4, 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5CFB4E-64E7-45B1-A2FD-9011405ED1F4}" type="slidenum">
              <a:rPr lang="en-US" smtClean="0"/>
              <a:t>‹#›</a:t>
            </a:fld>
            <a:endParaRPr lang="en-US"/>
          </a:p>
        </p:txBody>
      </p:sp>
    </p:spTree>
    <p:extLst>
      <p:ext uri="{BB962C8B-B14F-4D97-AF65-F5344CB8AC3E}">
        <p14:creationId xmlns:p14="http://schemas.microsoft.com/office/powerpoint/2010/main" val="2749795314"/>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00091E6-AEAD-4595-9FFC-D82C11995FEF}"/>
              </a:ext>
            </a:extLst>
          </p:cNvPr>
          <p:cNvSpPr>
            <a:spLocks noGrp="1"/>
          </p:cNvSpPr>
          <p:nvPr>
            <p:ph type="body" sz="quarter" idx="10" hasCustomPrompt="1"/>
          </p:nvPr>
        </p:nvSpPr>
        <p:spPr>
          <a:xfrm>
            <a:off x="3099808" y="1360711"/>
            <a:ext cx="2934714"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2-digit team id&gt;</a:t>
            </a:r>
          </a:p>
        </p:txBody>
      </p:sp>
      <p:sp>
        <p:nvSpPr>
          <p:cNvPr id="9" name="TextBox 8">
            <a:extLst>
              <a:ext uri="{FF2B5EF4-FFF2-40B4-BE49-F238E27FC236}">
                <a16:creationId xmlns:a16="http://schemas.microsoft.com/office/drawing/2014/main" id="{947A2DE4-7BFD-4676-BBE3-8134E3ADD9A0}"/>
              </a:ext>
            </a:extLst>
          </p:cNvPr>
          <p:cNvSpPr txBox="1"/>
          <p:nvPr userDrawn="1"/>
        </p:nvSpPr>
        <p:spPr>
          <a:xfrm>
            <a:off x="173232" y="1360712"/>
            <a:ext cx="2850139" cy="276999"/>
          </a:xfrm>
          <a:prstGeom prst="rect">
            <a:avLst/>
          </a:prstGeom>
          <a:noFill/>
        </p:spPr>
        <p:txBody>
          <a:bodyPr wrap="none" lIns="0" tIns="0" rIns="0" bIns="0" rtlCol="0" anchor="ctr" anchorCtr="1">
            <a:spAutoFit/>
          </a:bodyPr>
          <a:lstStyle/>
          <a:p>
            <a:pPr algn="ctr"/>
            <a:r>
              <a:rPr lang="en-US" b="1" dirty="0"/>
              <a:t>Project Status Report:  CPST-0</a:t>
            </a:r>
          </a:p>
        </p:txBody>
      </p:sp>
      <p:sp>
        <p:nvSpPr>
          <p:cNvPr id="10" name="Text Placeholder 7">
            <a:extLst>
              <a:ext uri="{FF2B5EF4-FFF2-40B4-BE49-F238E27FC236}">
                <a16:creationId xmlns:a16="http://schemas.microsoft.com/office/drawing/2014/main" id="{E4EA7D44-30E0-4793-8A44-38E59A9BA165}"/>
              </a:ext>
            </a:extLst>
          </p:cNvPr>
          <p:cNvSpPr>
            <a:spLocks noGrp="1"/>
          </p:cNvSpPr>
          <p:nvPr>
            <p:ph type="body" sz="quarter" idx="11" hasCustomPrompt="1"/>
          </p:nvPr>
        </p:nvSpPr>
        <p:spPr>
          <a:xfrm>
            <a:off x="1797412" y="1953759"/>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project title here&gt;</a:t>
            </a:r>
          </a:p>
        </p:txBody>
      </p:sp>
      <p:sp>
        <p:nvSpPr>
          <p:cNvPr id="12" name="Text Placeholder 7">
            <a:extLst>
              <a:ext uri="{FF2B5EF4-FFF2-40B4-BE49-F238E27FC236}">
                <a16:creationId xmlns:a16="http://schemas.microsoft.com/office/drawing/2014/main" id="{1D1DA323-3E4F-4295-A822-9D3EA0D45904}"/>
              </a:ext>
            </a:extLst>
          </p:cNvPr>
          <p:cNvSpPr>
            <a:spLocks noGrp="1"/>
          </p:cNvSpPr>
          <p:nvPr>
            <p:ph type="body" sz="quarter" idx="12" hasCustomPrompt="1"/>
          </p:nvPr>
        </p:nvSpPr>
        <p:spPr>
          <a:xfrm>
            <a:off x="1797413" y="1656763"/>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team member names&gt;</a:t>
            </a:r>
          </a:p>
        </p:txBody>
      </p:sp>
      <p:sp>
        <p:nvSpPr>
          <p:cNvPr id="13" name="TextBox 12">
            <a:extLst>
              <a:ext uri="{FF2B5EF4-FFF2-40B4-BE49-F238E27FC236}">
                <a16:creationId xmlns:a16="http://schemas.microsoft.com/office/drawing/2014/main" id="{74B4EFA2-85F8-4BCD-AA58-C1839125ABF3}"/>
              </a:ext>
            </a:extLst>
          </p:cNvPr>
          <p:cNvSpPr txBox="1"/>
          <p:nvPr userDrawn="1"/>
        </p:nvSpPr>
        <p:spPr>
          <a:xfrm>
            <a:off x="167834" y="1656762"/>
            <a:ext cx="1541769" cy="276999"/>
          </a:xfrm>
          <a:prstGeom prst="rect">
            <a:avLst/>
          </a:prstGeom>
          <a:noFill/>
        </p:spPr>
        <p:txBody>
          <a:bodyPr wrap="none" lIns="0" tIns="0" rIns="0" bIns="0" rtlCol="0" anchor="ctr" anchorCtr="1">
            <a:spAutoFit/>
          </a:bodyPr>
          <a:lstStyle/>
          <a:p>
            <a:pPr algn="l"/>
            <a:r>
              <a:rPr lang="en-US" b="1" dirty="0"/>
              <a:t>Team Members:</a:t>
            </a:r>
          </a:p>
        </p:txBody>
      </p:sp>
      <p:sp>
        <p:nvSpPr>
          <p:cNvPr id="14" name="Text Placeholder 7">
            <a:extLst>
              <a:ext uri="{FF2B5EF4-FFF2-40B4-BE49-F238E27FC236}">
                <a16:creationId xmlns:a16="http://schemas.microsoft.com/office/drawing/2014/main" id="{DCE0B8F4-FE68-4673-8B17-0861837AA5CD}"/>
              </a:ext>
            </a:extLst>
          </p:cNvPr>
          <p:cNvSpPr>
            <a:spLocks noGrp="1"/>
          </p:cNvSpPr>
          <p:nvPr>
            <p:ph type="body" sz="quarter" idx="13" hasCustomPrompt="1"/>
          </p:nvPr>
        </p:nvSpPr>
        <p:spPr>
          <a:xfrm>
            <a:off x="9397100" y="1360713"/>
            <a:ext cx="2627066"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report date&gt;</a:t>
            </a:r>
          </a:p>
        </p:txBody>
      </p:sp>
      <p:sp>
        <p:nvSpPr>
          <p:cNvPr id="15" name="TextBox 14">
            <a:extLst>
              <a:ext uri="{FF2B5EF4-FFF2-40B4-BE49-F238E27FC236}">
                <a16:creationId xmlns:a16="http://schemas.microsoft.com/office/drawing/2014/main" id="{9D506FF2-2C0E-4609-ACB7-A92000432FD0}"/>
              </a:ext>
            </a:extLst>
          </p:cNvPr>
          <p:cNvSpPr txBox="1"/>
          <p:nvPr userDrawn="1"/>
        </p:nvSpPr>
        <p:spPr>
          <a:xfrm>
            <a:off x="8053271" y="1360712"/>
            <a:ext cx="1217962" cy="276999"/>
          </a:xfrm>
          <a:prstGeom prst="rect">
            <a:avLst/>
          </a:prstGeom>
          <a:noFill/>
        </p:spPr>
        <p:txBody>
          <a:bodyPr wrap="none" lIns="0" tIns="0" rIns="0" bIns="0" rtlCol="0" anchor="ctr" anchorCtr="1">
            <a:spAutoFit/>
          </a:bodyPr>
          <a:lstStyle/>
          <a:p>
            <a:pPr algn="l"/>
            <a:r>
              <a:rPr lang="en-US" b="1" dirty="0"/>
              <a:t>Report Date:</a:t>
            </a:r>
          </a:p>
        </p:txBody>
      </p:sp>
      <p:sp>
        <p:nvSpPr>
          <p:cNvPr id="20" name="TextBox 19">
            <a:extLst>
              <a:ext uri="{FF2B5EF4-FFF2-40B4-BE49-F238E27FC236}">
                <a16:creationId xmlns:a16="http://schemas.microsoft.com/office/drawing/2014/main" id="{CABBFB22-7CE7-4280-B177-A17E5E3E6456}"/>
              </a:ext>
            </a:extLst>
          </p:cNvPr>
          <p:cNvSpPr txBox="1"/>
          <p:nvPr userDrawn="1"/>
        </p:nvSpPr>
        <p:spPr>
          <a:xfrm>
            <a:off x="96902" y="2325245"/>
            <a:ext cx="4737002" cy="215444"/>
          </a:xfrm>
          <a:prstGeom prst="rect">
            <a:avLst/>
          </a:prstGeom>
          <a:noFill/>
        </p:spPr>
        <p:txBody>
          <a:bodyPr wrap="none" lIns="0" tIns="0" rIns="0" bIns="0" rtlCol="0">
            <a:spAutoFit/>
          </a:bodyPr>
          <a:lstStyle/>
          <a:p>
            <a:r>
              <a:rPr lang="en-US" sz="1400" b="1" dirty="0">
                <a:solidFill>
                  <a:srgbClr val="0000FF"/>
                </a:solidFill>
              </a:rPr>
              <a:t>1) Summary of technical/non-technical challenges encountered </a:t>
            </a:r>
          </a:p>
        </p:txBody>
      </p:sp>
      <p:sp>
        <p:nvSpPr>
          <p:cNvPr id="21" name="Date Placeholder 6">
            <a:extLst>
              <a:ext uri="{FF2B5EF4-FFF2-40B4-BE49-F238E27FC236}">
                <a16:creationId xmlns:a16="http://schemas.microsoft.com/office/drawing/2014/main" id="{19241A73-3A01-4DCC-AB6F-5FFEE1B26ADF}"/>
              </a:ext>
            </a:extLst>
          </p:cNvPr>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3/4/2024</a:t>
            </a:fld>
            <a:endParaRPr lang="en-US"/>
          </a:p>
        </p:txBody>
      </p:sp>
      <p:sp>
        <p:nvSpPr>
          <p:cNvPr id="22" name="Slide Number Placeholder 8">
            <a:extLst>
              <a:ext uri="{FF2B5EF4-FFF2-40B4-BE49-F238E27FC236}">
                <a16:creationId xmlns:a16="http://schemas.microsoft.com/office/drawing/2014/main" id="{4864D0AB-4E92-4B98-BF5B-EE75B8583296}"/>
              </a:ext>
            </a:extLst>
          </p:cNvPr>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25" name="Content Placeholder 18">
            <a:extLst>
              <a:ext uri="{FF2B5EF4-FFF2-40B4-BE49-F238E27FC236}">
                <a16:creationId xmlns:a16="http://schemas.microsoft.com/office/drawing/2014/main" id="{AF4C2A50-C753-4928-B6D0-3B09B6703D5D}"/>
              </a:ext>
            </a:extLst>
          </p:cNvPr>
          <p:cNvSpPr>
            <a:spLocks noGrp="1"/>
          </p:cNvSpPr>
          <p:nvPr>
            <p:ph sz="quarter" idx="15" hasCustomPrompt="1"/>
          </p:nvPr>
        </p:nvSpPr>
        <p:spPr>
          <a:xfrm>
            <a:off x="6256604" y="2627372"/>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#2 responses here&gt;</a:t>
            </a:r>
          </a:p>
        </p:txBody>
      </p:sp>
      <p:sp>
        <p:nvSpPr>
          <p:cNvPr id="26" name="TextBox 25">
            <a:extLst>
              <a:ext uri="{FF2B5EF4-FFF2-40B4-BE49-F238E27FC236}">
                <a16:creationId xmlns:a16="http://schemas.microsoft.com/office/drawing/2014/main" id="{A991F395-4C01-4914-8929-92B961D2AB76}"/>
              </a:ext>
            </a:extLst>
          </p:cNvPr>
          <p:cNvSpPr txBox="1"/>
          <p:nvPr userDrawn="1"/>
        </p:nvSpPr>
        <p:spPr>
          <a:xfrm>
            <a:off x="6067756" y="2324287"/>
            <a:ext cx="4318362" cy="215444"/>
          </a:xfrm>
          <a:prstGeom prst="rect">
            <a:avLst/>
          </a:prstGeom>
          <a:noFill/>
        </p:spPr>
        <p:txBody>
          <a:bodyPr wrap="none" lIns="0" tIns="0" rIns="0" bIns="0" rtlCol="0">
            <a:spAutoFit/>
          </a:bodyPr>
          <a:lstStyle/>
          <a:p>
            <a:r>
              <a:rPr lang="en-US" sz="1400" b="1" dirty="0">
                <a:solidFill>
                  <a:srgbClr val="0000FF"/>
                </a:solidFill>
              </a:rPr>
              <a:t>2) Team approaches &amp; resolutions to overcome challenges</a:t>
            </a:r>
          </a:p>
        </p:txBody>
      </p:sp>
      <p:sp>
        <p:nvSpPr>
          <p:cNvPr id="28" name="TextBox 27">
            <a:extLst>
              <a:ext uri="{FF2B5EF4-FFF2-40B4-BE49-F238E27FC236}">
                <a16:creationId xmlns:a16="http://schemas.microsoft.com/office/drawing/2014/main" id="{FE2D59C1-0F80-4246-A242-54B902601316}"/>
              </a:ext>
            </a:extLst>
          </p:cNvPr>
          <p:cNvSpPr txBox="1"/>
          <p:nvPr userDrawn="1"/>
        </p:nvSpPr>
        <p:spPr>
          <a:xfrm>
            <a:off x="96902" y="4372933"/>
            <a:ext cx="4470263" cy="215444"/>
          </a:xfrm>
          <a:prstGeom prst="rect">
            <a:avLst/>
          </a:prstGeom>
          <a:noFill/>
        </p:spPr>
        <p:txBody>
          <a:bodyPr wrap="none" lIns="0" tIns="0" rIns="0" bIns="0" rtlCol="0">
            <a:spAutoFit/>
          </a:bodyPr>
          <a:lstStyle/>
          <a:p>
            <a:r>
              <a:rPr lang="en-US" sz="1400" b="1" dirty="0">
                <a:solidFill>
                  <a:srgbClr val="0000FF"/>
                </a:solidFill>
              </a:rPr>
              <a:t>3) Status of challenge resolutions &amp; potential project impact</a:t>
            </a:r>
          </a:p>
        </p:txBody>
      </p:sp>
      <p:sp>
        <p:nvSpPr>
          <p:cNvPr id="29" name="Content Placeholder 18">
            <a:extLst>
              <a:ext uri="{FF2B5EF4-FFF2-40B4-BE49-F238E27FC236}">
                <a16:creationId xmlns:a16="http://schemas.microsoft.com/office/drawing/2014/main" id="{75F8EE5F-251A-4B1A-AA4D-272BFD45C5E7}"/>
              </a:ext>
            </a:extLst>
          </p:cNvPr>
          <p:cNvSpPr>
            <a:spLocks noGrp="1"/>
          </p:cNvSpPr>
          <p:nvPr>
            <p:ph sz="quarter" idx="17" hasCustomPrompt="1"/>
          </p:nvPr>
        </p:nvSpPr>
        <p:spPr>
          <a:xfrm>
            <a:off x="6256604"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#4 responses here&gt;</a:t>
            </a:r>
          </a:p>
        </p:txBody>
      </p:sp>
      <p:sp>
        <p:nvSpPr>
          <p:cNvPr id="30" name="TextBox 29">
            <a:extLst>
              <a:ext uri="{FF2B5EF4-FFF2-40B4-BE49-F238E27FC236}">
                <a16:creationId xmlns:a16="http://schemas.microsoft.com/office/drawing/2014/main" id="{A25E2656-FA2F-424F-9A20-7676075FCF54}"/>
              </a:ext>
            </a:extLst>
          </p:cNvPr>
          <p:cNvSpPr txBox="1"/>
          <p:nvPr userDrawn="1"/>
        </p:nvSpPr>
        <p:spPr>
          <a:xfrm>
            <a:off x="6067756" y="4372933"/>
            <a:ext cx="2109167" cy="215444"/>
          </a:xfrm>
          <a:prstGeom prst="rect">
            <a:avLst/>
          </a:prstGeom>
          <a:noFill/>
        </p:spPr>
        <p:txBody>
          <a:bodyPr wrap="none" lIns="0" tIns="0" rIns="0" bIns="0" rtlCol="0">
            <a:spAutoFit/>
          </a:bodyPr>
          <a:lstStyle/>
          <a:p>
            <a:r>
              <a:rPr lang="en-US" sz="1400" b="1" dirty="0">
                <a:solidFill>
                  <a:srgbClr val="0000FF"/>
                </a:solidFill>
              </a:rPr>
              <a:t>4) Project status &amp; summary</a:t>
            </a:r>
          </a:p>
        </p:txBody>
      </p:sp>
      <p:sp>
        <p:nvSpPr>
          <p:cNvPr id="32" name="Content Placeholder 18">
            <a:extLst>
              <a:ext uri="{FF2B5EF4-FFF2-40B4-BE49-F238E27FC236}">
                <a16:creationId xmlns:a16="http://schemas.microsoft.com/office/drawing/2014/main" id="{407456FB-6E64-4E56-9517-9B38A07D1C20}"/>
              </a:ext>
            </a:extLst>
          </p:cNvPr>
          <p:cNvSpPr>
            <a:spLocks noGrp="1"/>
          </p:cNvSpPr>
          <p:nvPr>
            <p:ph sz="quarter" idx="18" hasCustomPrompt="1"/>
          </p:nvPr>
        </p:nvSpPr>
        <p:spPr>
          <a:xfrm>
            <a:off x="285750" y="2629087"/>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#1 responses here&gt;</a:t>
            </a:r>
          </a:p>
        </p:txBody>
      </p:sp>
      <p:sp>
        <p:nvSpPr>
          <p:cNvPr id="33" name="Content Placeholder 18">
            <a:extLst>
              <a:ext uri="{FF2B5EF4-FFF2-40B4-BE49-F238E27FC236}">
                <a16:creationId xmlns:a16="http://schemas.microsoft.com/office/drawing/2014/main" id="{3FA782C0-8AEA-4B41-A0A4-92518E47E647}"/>
              </a:ext>
            </a:extLst>
          </p:cNvPr>
          <p:cNvSpPr>
            <a:spLocks noGrp="1"/>
          </p:cNvSpPr>
          <p:nvPr>
            <p:ph sz="quarter" idx="19" hasCustomPrompt="1"/>
          </p:nvPr>
        </p:nvSpPr>
        <p:spPr>
          <a:xfrm>
            <a:off x="285750"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#3 responses here&gt;</a:t>
            </a:r>
          </a:p>
        </p:txBody>
      </p:sp>
      <p:sp>
        <p:nvSpPr>
          <p:cNvPr id="34" name="TextBox 33">
            <a:extLst>
              <a:ext uri="{FF2B5EF4-FFF2-40B4-BE49-F238E27FC236}">
                <a16:creationId xmlns:a16="http://schemas.microsoft.com/office/drawing/2014/main" id="{E2A4501A-1661-4BF2-B6A3-F21E7F662EC0}"/>
              </a:ext>
            </a:extLst>
          </p:cNvPr>
          <p:cNvSpPr txBox="1"/>
          <p:nvPr userDrawn="1"/>
        </p:nvSpPr>
        <p:spPr>
          <a:xfrm>
            <a:off x="167834" y="1943472"/>
            <a:ext cx="1215461" cy="276999"/>
          </a:xfrm>
          <a:prstGeom prst="rect">
            <a:avLst/>
          </a:prstGeom>
          <a:noFill/>
        </p:spPr>
        <p:txBody>
          <a:bodyPr wrap="none" lIns="0" tIns="0" rIns="0" bIns="0" rtlCol="0" anchor="ctr" anchorCtr="1">
            <a:spAutoFit/>
          </a:bodyPr>
          <a:lstStyle/>
          <a:p>
            <a:pPr algn="l"/>
            <a:r>
              <a:rPr lang="en-US" b="1" dirty="0"/>
              <a:t>Project Title:</a:t>
            </a:r>
          </a:p>
        </p:txBody>
      </p:sp>
      <p:sp>
        <p:nvSpPr>
          <p:cNvPr id="35" name="Text Placeholder 37">
            <a:extLst>
              <a:ext uri="{FF2B5EF4-FFF2-40B4-BE49-F238E27FC236}">
                <a16:creationId xmlns:a16="http://schemas.microsoft.com/office/drawing/2014/main" id="{67AD0BD6-EB2C-4477-9DDC-32FEDF98C661}"/>
              </a:ext>
            </a:extLst>
          </p:cNvPr>
          <p:cNvSpPr>
            <a:spLocks noGrp="1"/>
          </p:cNvSpPr>
          <p:nvPr>
            <p:ph type="body" sz="quarter" idx="20" hasCustomPrompt="1"/>
          </p:nvPr>
        </p:nvSpPr>
        <p:spPr>
          <a:xfrm>
            <a:off x="3294435" y="6518642"/>
            <a:ext cx="318578"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6" name="Text Placeholder 37">
            <a:extLst>
              <a:ext uri="{FF2B5EF4-FFF2-40B4-BE49-F238E27FC236}">
                <a16:creationId xmlns:a16="http://schemas.microsoft.com/office/drawing/2014/main" id="{2FDE6B96-2A63-45E4-800C-B86D262ED707}"/>
              </a:ext>
            </a:extLst>
          </p:cNvPr>
          <p:cNvSpPr>
            <a:spLocks noGrp="1"/>
          </p:cNvSpPr>
          <p:nvPr>
            <p:ph type="body" sz="quarter" idx="21" hasCustomPrompt="1"/>
          </p:nvPr>
        </p:nvSpPr>
        <p:spPr>
          <a:xfrm>
            <a:off x="4770809" y="6518642"/>
            <a:ext cx="318579"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7" name="Text Placeholder 37">
            <a:extLst>
              <a:ext uri="{FF2B5EF4-FFF2-40B4-BE49-F238E27FC236}">
                <a16:creationId xmlns:a16="http://schemas.microsoft.com/office/drawing/2014/main" id="{F630E1C9-CDFA-48BD-9F8E-3C817719990D}"/>
              </a:ext>
            </a:extLst>
          </p:cNvPr>
          <p:cNvSpPr>
            <a:spLocks noGrp="1"/>
          </p:cNvSpPr>
          <p:nvPr>
            <p:ph type="body" sz="quarter" idx="22" hasCustomPrompt="1"/>
          </p:nvPr>
        </p:nvSpPr>
        <p:spPr>
          <a:xfrm>
            <a:off x="6209085" y="6518642"/>
            <a:ext cx="318580"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8" name="Text Placeholder 37">
            <a:extLst>
              <a:ext uri="{FF2B5EF4-FFF2-40B4-BE49-F238E27FC236}">
                <a16:creationId xmlns:a16="http://schemas.microsoft.com/office/drawing/2014/main" id="{D4476EEE-C27B-4703-A83C-ED770F98708F}"/>
              </a:ext>
            </a:extLst>
          </p:cNvPr>
          <p:cNvSpPr>
            <a:spLocks noGrp="1"/>
          </p:cNvSpPr>
          <p:nvPr>
            <p:ph type="body" sz="quarter" idx="23" hasCustomPrompt="1"/>
          </p:nvPr>
        </p:nvSpPr>
        <p:spPr>
          <a:xfrm>
            <a:off x="7733085" y="6528167"/>
            <a:ext cx="318580" cy="194813"/>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24" name="Text Placeholder 37">
            <a:extLst>
              <a:ext uri="{FF2B5EF4-FFF2-40B4-BE49-F238E27FC236}">
                <a16:creationId xmlns:a16="http://schemas.microsoft.com/office/drawing/2014/main" id="{1839E1DE-7E49-43A3-B324-BC4B6332DA0C}"/>
              </a:ext>
            </a:extLst>
          </p:cNvPr>
          <p:cNvSpPr>
            <a:spLocks noGrp="1"/>
          </p:cNvSpPr>
          <p:nvPr>
            <p:ph type="body" sz="quarter" idx="24" hasCustomPrompt="1"/>
          </p:nvPr>
        </p:nvSpPr>
        <p:spPr>
          <a:xfrm>
            <a:off x="9128107" y="6528167"/>
            <a:ext cx="318580" cy="194813"/>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Tree>
    <p:extLst>
      <p:ext uri="{BB962C8B-B14F-4D97-AF65-F5344CB8AC3E}">
        <p14:creationId xmlns:p14="http://schemas.microsoft.com/office/powerpoint/2010/main" val="39804660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theme" Target="../theme/theme1.xml" /><Relationship Id="rId1" Type="http://schemas.openxmlformats.org/officeDocument/2006/relationships/slideLayout" Target="../slideLayouts/slideLayout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B009E2F-3539-4898-BFAF-18CC8E98A9F3}"/>
              </a:ext>
            </a:extLst>
          </p:cNvPr>
          <p:cNvSpPr/>
          <p:nvPr userDrawn="1"/>
        </p:nvSpPr>
        <p:spPr>
          <a:xfrm>
            <a:off x="0" y="-101395"/>
            <a:ext cx="12226278" cy="449041"/>
          </a:xfrm>
          <a:prstGeom prst="rect">
            <a:avLst/>
          </a:prstGeom>
          <a:solidFill>
            <a:srgbClr val="002D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33309" y="1401763"/>
            <a:ext cx="11706329" cy="59160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41160" y="2089149"/>
            <a:ext cx="11706328" cy="422904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8" name="Straight Connector 7"/>
          <p:cNvCxnSpPr>
            <a:cxnSpLocks/>
          </p:cNvCxnSpPr>
          <p:nvPr userDrawn="1"/>
        </p:nvCxnSpPr>
        <p:spPr>
          <a:xfrm>
            <a:off x="-1676" y="1273909"/>
            <a:ext cx="1219367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Date Placeholder 6"/>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3/4/2024</a:t>
            </a:fld>
            <a:endParaRPr lang="en-US"/>
          </a:p>
        </p:txBody>
      </p:sp>
      <p:sp>
        <p:nvSpPr>
          <p:cNvPr id="9" name="Slide Number Placeholder 8"/>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11" name="Text Placeholder 7">
            <a:extLst>
              <a:ext uri="{FF2B5EF4-FFF2-40B4-BE49-F238E27FC236}">
                <a16:creationId xmlns:a16="http://schemas.microsoft.com/office/drawing/2014/main" id="{848ECCD3-5360-4AF4-A29E-DB3DE1306312}"/>
              </a:ext>
            </a:extLst>
          </p:cNvPr>
          <p:cNvSpPr txBox="1">
            <a:spLocks/>
          </p:cNvSpPr>
          <p:nvPr userDrawn="1"/>
        </p:nvSpPr>
        <p:spPr>
          <a:xfrm>
            <a:off x="2939143" y="6349873"/>
            <a:ext cx="6294663" cy="233836"/>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2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000" u="sng" dirty="0"/>
              <a:t>Please enter # of hours spent on project this last week for each team member in the order listed above</a:t>
            </a:r>
          </a:p>
        </p:txBody>
      </p:sp>
      <p:sp>
        <p:nvSpPr>
          <p:cNvPr id="12" name="Text Placeholder 7">
            <a:extLst>
              <a:ext uri="{FF2B5EF4-FFF2-40B4-BE49-F238E27FC236}">
                <a16:creationId xmlns:a16="http://schemas.microsoft.com/office/drawing/2014/main" id="{28DDF56C-28C8-4E7C-9E90-03432CC09E39}"/>
              </a:ext>
            </a:extLst>
          </p:cNvPr>
          <p:cNvSpPr txBox="1">
            <a:spLocks/>
          </p:cNvSpPr>
          <p:nvPr userDrawn="1"/>
        </p:nvSpPr>
        <p:spPr>
          <a:xfrm>
            <a:off x="258697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#1:</a:t>
            </a:r>
          </a:p>
        </p:txBody>
      </p:sp>
      <p:sp>
        <p:nvSpPr>
          <p:cNvPr id="13" name="Text Placeholder 7">
            <a:extLst>
              <a:ext uri="{FF2B5EF4-FFF2-40B4-BE49-F238E27FC236}">
                <a16:creationId xmlns:a16="http://schemas.microsoft.com/office/drawing/2014/main" id="{06756BF0-272A-4D6A-B378-89B89E9310C1}"/>
              </a:ext>
            </a:extLst>
          </p:cNvPr>
          <p:cNvSpPr txBox="1">
            <a:spLocks/>
          </p:cNvSpPr>
          <p:nvPr userDrawn="1"/>
        </p:nvSpPr>
        <p:spPr>
          <a:xfrm>
            <a:off x="406335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#2:</a:t>
            </a:r>
          </a:p>
        </p:txBody>
      </p:sp>
      <p:sp>
        <p:nvSpPr>
          <p:cNvPr id="14" name="Text Placeholder 7">
            <a:extLst>
              <a:ext uri="{FF2B5EF4-FFF2-40B4-BE49-F238E27FC236}">
                <a16:creationId xmlns:a16="http://schemas.microsoft.com/office/drawing/2014/main" id="{2215F411-72A6-456A-8AA0-204ACB198A9C}"/>
              </a:ext>
            </a:extLst>
          </p:cNvPr>
          <p:cNvSpPr txBox="1">
            <a:spLocks/>
          </p:cNvSpPr>
          <p:nvPr userDrawn="1"/>
        </p:nvSpPr>
        <p:spPr>
          <a:xfrm>
            <a:off x="550162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#3:</a:t>
            </a:r>
          </a:p>
        </p:txBody>
      </p:sp>
      <p:sp>
        <p:nvSpPr>
          <p:cNvPr id="15" name="Text Placeholder 7">
            <a:extLst>
              <a:ext uri="{FF2B5EF4-FFF2-40B4-BE49-F238E27FC236}">
                <a16:creationId xmlns:a16="http://schemas.microsoft.com/office/drawing/2014/main" id="{796CBCD5-48CC-45BA-88F4-CE962D824EC2}"/>
              </a:ext>
            </a:extLst>
          </p:cNvPr>
          <p:cNvSpPr txBox="1">
            <a:spLocks/>
          </p:cNvSpPr>
          <p:nvPr userDrawn="1"/>
        </p:nvSpPr>
        <p:spPr>
          <a:xfrm>
            <a:off x="697800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#4:</a:t>
            </a:r>
          </a:p>
        </p:txBody>
      </p:sp>
      <p:pic>
        <p:nvPicPr>
          <p:cNvPr id="16" name="Picture 15" descr="Graphical user interface, text, application&#10;&#10;Description automatically generated">
            <a:extLst>
              <a:ext uri="{FF2B5EF4-FFF2-40B4-BE49-F238E27FC236}">
                <a16:creationId xmlns:a16="http://schemas.microsoft.com/office/drawing/2014/main" id="{D13A9B6F-F6B3-43F0-B4B4-478C0F3A7182}"/>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922492" y="-101395"/>
            <a:ext cx="10343661" cy="1417912"/>
          </a:xfrm>
          <a:prstGeom prst="rect">
            <a:avLst/>
          </a:prstGeom>
        </p:spPr>
      </p:pic>
      <p:sp>
        <p:nvSpPr>
          <p:cNvPr id="17" name="Text Placeholder 7">
            <a:extLst>
              <a:ext uri="{FF2B5EF4-FFF2-40B4-BE49-F238E27FC236}">
                <a16:creationId xmlns:a16="http://schemas.microsoft.com/office/drawing/2014/main" id="{5D3D61B4-02FE-485A-97D3-178B9FCDD4FD}"/>
              </a:ext>
            </a:extLst>
          </p:cNvPr>
          <p:cNvSpPr txBox="1">
            <a:spLocks/>
          </p:cNvSpPr>
          <p:nvPr userDrawn="1"/>
        </p:nvSpPr>
        <p:spPr>
          <a:xfrm>
            <a:off x="838770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#5:</a:t>
            </a:r>
          </a:p>
        </p:txBody>
      </p:sp>
    </p:spTree>
    <p:extLst>
      <p:ext uri="{BB962C8B-B14F-4D97-AF65-F5344CB8AC3E}">
        <p14:creationId xmlns:p14="http://schemas.microsoft.com/office/powerpoint/2010/main" val="1113622945"/>
      </p:ext>
    </p:extLst>
  </p:cSld>
  <p:clrMap bg1="lt1" tx1="dk1" bg2="lt2" tx2="dk2" accent1="accent1" accent2="accent2" accent3="accent3" accent4="accent4" accent5="accent5" accent6="accent6" hlink="hlink" folHlink="folHlink"/>
  <p:sldLayoutIdLst>
    <p:sldLayoutId id="2147483660" r:id="rId1"/>
  </p:sldLayoutIdLst>
  <p:hf hdr="0" ftr="0"/>
  <p:txStyles>
    <p:titleStyle>
      <a:lvl1pPr algn="l" defTabSz="914400" rtl="0" eaLnBrk="1" latinLnBrk="0" hangingPunct="1">
        <a:lnSpc>
          <a:spcPct val="90000"/>
        </a:lnSpc>
        <a:spcBef>
          <a:spcPct val="0"/>
        </a:spcBef>
        <a:buNone/>
        <a:defRPr sz="32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28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24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8A6B9D33-1789-3D73-C73A-E39C92F2E6B7}"/>
              </a:ext>
            </a:extLst>
          </p:cNvPr>
          <p:cNvSpPr/>
          <p:nvPr/>
        </p:nvSpPr>
        <p:spPr>
          <a:xfrm>
            <a:off x="7619315" y="1360711"/>
            <a:ext cx="1687132" cy="2769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129BFEF2-373E-D66A-9BE3-529662175AE8}"/>
              </a:ext>
            </a:extLst>
          </p:cNvPr>
          <p:cNvSpPr>
            <a:spLocks noGrp="1"/>
          </p:cNvSpPr>
          <p:nvPr>
            <p:ph type="body" sz="quarter" idx="10"/>
          </p:nvPr>
        </p:nvSpPr>
        <p:spPr/>
        <p:txBody>
          <a:bodyPr/>
          <a:lstStyle/>
          <a:p>
            <a:r>
              <a:rPr lang="en-US" dirty="0"/>
              <a:t>14</a:t>
            </a:r>
          </a:p>
        </p:txBody>
      </p:sp>
      <p:sp>
        <p:nvSpPr>
          <p:cNvPr id="3" name="Text Placeholder 2">
            <a:extLst>
              <a:ext uri="{FF2B5EF4-FFF2-40B4-BE49-F238E27FC236}">
                <a16:creationId xmlns:a16="http://schemas.microsoft.com/office/drawing/2014/main" id="{D54DB4AE-C72D-36B0-BE0F-734414519A2D}"/>
              </a:ext>
            </a:extLst>
          </p:cNvPr>
          <p:cNvSpPr>
            <a:spLocks noGrp="1"/>
          </p:cNvSpPr>
          <p:nvPr>
            <p:ph type="body" sz="quarter" idx="11"/>
          </p:nvPr>
        </p:nvSpPr>
        <p:spPr/>
        <p:txBody>
          <a:bodyPr/>
          <a:lstStyle/>
          <a:p>
            <a:r>
              <a:rPr lang="en-US" dirty="0"/>
              <a:t>Concrete Canoe </a:t>
            </a:r>
          </a:p>
        </p:txBody>
      </p:sp>
      <p:sp>
        <p:nvSpPr>
          <p:cNvPr id="4" name="Text Placeholder 3">
            <a:extLst>
              <a:ext uri="{FF2B5EF4-FFF2-40B4-BE49-F238E27FC236}">
                <a16:creationId xmlns:a16="http://schemas.microsoft.com/office/drawing/2014/main" id="{7720BB35-3B64-4AA5-4B3F-39F5BE86DCD3}"/>
              </a:ext>
            </a:extLst>
          </p:cNvPr>
          <p:cNvSpPr>
            <a:spLocks noGrp="1"/>
          </p:cNvSpPr>
          <p:nvPr>
            <p:ph type="body" sz="quarter" idx="12"/>
          </p:nvPr>
        </p:nvSpPr>
        <p:spPr/>
        <p:txBody>
          <a:bodyPr/>
          <a:lstStyle/>
          <a:p>
            <a:r>
              <a:rPr lang="en-US" dirty="0"/>
              <a:t>Justin </a:t>
            </a:r>
            <a:r>
              <a:rPr lang="en-US" dirty="0" err="1"/>
              <a:t>Booher</a:t>
            </a:r>
            <a:r>
              <a:rPr lang="en-US" dirty="0"/>
              <a:t>, Josh Fenwick, Emily Cooper </a:t>
            </a:r>
          </a:p>
        </p:txBody>
      </p:sp>
      <p:sp>
        <p:nvSpPr>
          <p:cNvPr id="5" name="Text Placeholder 4">
            <a:extLst>
              <a:ext uri="{FF2B5EF4-FFF2-40B4-BE49-F238E27FC236}">
                <a16:creationId xmlns:a16="http://schemas.microsoft.com/office/drawing/2014/main" id="{716BBD5E-F229-4A0B-149C-E301DF31AADD}"/>
              </a:ext>
            </a:extLst>
          </p:cNvPr>
          <p:cNvSpPr>
            <a:spLocks noGrp="1"/>
          </p:cNvSpPr>
          <p:nvPr>
            <p:ph type="body" sz="quarter" idx="13"/>
          </p:nvPr>
        </p:nvSpPr>
        <p:spPr>
          <a:xfrm>
            <a:off x="8804129" y="1347106"/>
            <a:ext cx="3387871" cy="695007"/>
          </a:xfrm>
        </p:spPr>
        <p:txBody>
          <a:bodyPr/>
          <a:lstStyle/>
          <a:p>
            <a:r>
              <a:rPr lang="en-US" i="0" dirty="0">
                <a:solidFill>
                  <a:srgbClr val="242424"/>
                </a:solidFill>
                <a:effectLst/>
                <a:latin typeface="Calibri" panose="020F0502020204030204" pitchFamily="34" charset="0"/>
              </a:rPr>
              <a:t>Thursday, February 29</a:t>
            </a:r>
            <a:r>
              <a:rPr lang="en-US" i="0" baseline="30000" dirty="0">
                <a:solidFill>
                  <a:srgbClr val="242424"/>
                </a:solidFill>
                <a:effectLst/>
                <a:latin typeface="Calibri" panose="020F0502020204030204" pitchFamily="34" charset="0"/>
              </a:rPr>
              <a:t>th</a:t>
            </a:r>
            <a:r>
              <a:rPr lang="en-US" i="0" dirty="0">
                <a:solidFill>
                  <a:srgbClr val="242424"/>
                </a:solidFill>
                <a:effectLst/>
                <a:latin typeface="Calibri" panose="020F0502020204030204" pitchFamily="34" charset="0"/>
              </a:rPr>
              <a:t>, </a:t>
            </a:r>
          </a:p>
          <a:p>
            <a:r>
              <a:rPr lang="en-US" dirty="0">
                <a:solidFill>
                  <a:srgbClr val="242424"/>
                </a:solidFill>
                <a:latin typeface="Calibri" panose="020F0502020204030204" pitchFamily="34" charset="0"/>
              </a:rPr>
              <a:t>S</a:t>
            </a:r>
            <a:r>
              <a:rPr lang="en-US" i="0" dirty="0">
                <a:solidFill>
                  <a:srgbClr val="242424"/>
                </a:solidFill>
                <a:effectLst/>
                <a:latin typeface="Calibri" panose="020F0502020204030204" pitchFamily="34" charset="0"/>
              </a:rPr>
              <a:t>tructures Lab/Clyde CAEDM Lab</a:t>
            </a:r>
            <a:endParaRPr lang="en-US" dirty="0"/>
          </a:p>
        </p:txBody>
      </p:sp>
      <p:sp>
        <p:nvSpPr>
          <p:cNvPr id="6" name="Date Placeholder 5">
            <a:extLst>
              <a:ext uri="{FF2B5EF4-FFF2-40B4-BE49-F238E27FC236}">
                <a16:creationId xmlns:a16="http://schemas.microsoft.com/office/drawing/2014/main" id="{FC4D8B34-7D60-16C9-98E4-0DD8353D2464}"/>
              </a:ext>
            </a:extLst>
          </p:cNvPr>
          <p:cNvSpPr>
            <a:spLocks noGrp="1"/>
          </p:cNvSpPr>
          <p:nvPr>
            <p:ph type="dt" sz="half" idx="2"/>
          </p:nvPr>
        </p:nvSpPr>
        <p:spPr/>
        <p:txBody>
          <a:bodyPr/>
          <a:lstStyle/>
          <a:p>
            <a:fld id="{BB8E5E48-43A3-4448-B2D8-069D207BDBF1}" type="datetime1">
              <a:rPr lang="en-US" smtClean="0"/>
              <a:t>3/4/2024</a:t>
            </a:fld>
            <a:endParaRPr lang="en-US"/>
          </a:p>
        </p:txBody>
      </p:sp>
      <p:sp>
        <p:nvSpPr>
          <p:cNvPr id="7" name="Slide Number Placeholder 6">
            <a:extLst>
              <a:ext uri="{FF2B5EF4-FFF2-40B4-BE49-F238E27FC236}">
                <a16:creationId xmlns:a16="http://schemas.microsoft.com/office/drawing/2014/main" id="{95D8C30C-933D-AFAC-3565-966793919F92}"/>
              </a:ext>
            </a:extLst>
          </p:cNvPr>
          <p:cNvSpPr>
            <a:spLocks noGrp="1"/>
          </p:cNvSpPr>
          <p:nvPr>
            <p:ph type="sldNum" sz="quarter" idx="4"/>
          </p:nvPr>
        </p:nvSpPr>
        <p:spPr/>
        <p:txBody>
          <a:bodyPr/>
          <a:lstStyle/>
          <a:p>
            <a:fld id="{D2274445-9E35-463B-B5C8-659CE7C73DE6}" type="slidenum">
              <a:rPr lang="en-US" smtClean="0"/>
              <a:t>1</a:t>
            </a:fld>
            <a:endParaRPr lang="en-US"/>
          </a:p>
        </p:txBody>
      </p:sp>
      <p:sp>
        <p:nvSpPr>
          <p:cNvPr id="8" name="Content Placeholder 7">
            <a:extLst>
              <a:ext uri="{FF2B5EF4-FFF2-40B4-BE49-F238E27FC236}">
                <a16:creationId xmlns:a16="http://schemas.microsoft.com/office/drawing/2014/main" id="{DCC9F4DD-D6AE-1FB0-5CF9-70F75E6841EA}"/>
              </a:ext>
            </a:extLst>
          </p:cNvPr>
          <p:cNvSpPr>
            <a:spLocks noGrp="1"/>
          </p:cNvSpPr>
          <p:nvPr>
            <p:ph sz="quarter" idx="15"/>
          </p:nvPr>
        </p:nvSpPr>
        <p:spPr/>
        <p:txBody>
          <a:bodyPr/>
          <a:lstStyle/>
          <a:p>
            <a:r>
              <a:rPr lang="en-US" dirty="0"/>
              <a:t>The team met to reorganize our foam pieces onto 3'x8’ sheets in AutoCAD so we can use the sheets Clayton cut</a:t>
            </a:r>
          </a:p>
        </p:txBody>
      </p:sp>
      <p:sp>
        <p:nvSpPr>
          <p:cNvPr id="9" name="Content Placeholder 8">
            <a:extLst>
              <a:ext uri="{FF2B5EF4-FFF2-40B4-BE49-F238E27FC236}">
                <a16:creationId xmlns:a16="http://schemas.microsoft.com/office/drawing/2014/main" id="{2D3F5252-9B1E-06A1-FD65-E9C758D692EF}"/>
              </a:ext>
            </a:extLst>
          </p:cNvPr>
          <p:cNvSpPr>
            <a:spLocks noGrp="1"/>
          </p:cNvSpPr>
          <p:nvPr>
            <p:ph sz="quarter" idx="17"/>
          </p:nvPr>
        </p:nvSpPr>
        <p:spPr>
          <a:xfrm>
            <a:off x="6256604" y="4667250"/>
            <a:ext cx="5649646" cy="1426265"/>
          </a:xfrm>
        </p:spPr>
        <p:txBody>
          <a:bodyPr/>
          <a:lstStyle/>
          <a:p>
            <a:r>
              <a:rPr lang="en-US" dirty="0"/>
              <a:t>We need to order more cement, concrete Stain, saran wrap, caulking/glue, </a:t>
            </a:r>
            <a:r>
              <a:rPr lang="en-US" dirty="0" err="1"/>
              <a:t>qnd</a:t>
            </a:r>
            <a:r>
              <a:rPr lang="en-US" dirty="0"/>
              <a:t> some sort of plastic covering for the concrete to cure. </a:t>
            </a:r>
          </a:p>
          <a:p>
            <a:r>
              <a:rPr lang="en-US" dirty="0"/>
              <a:t>We are waiting for the prototyping lab to program the cutter with us on Thursday and hopefully cut the foam next Monday. </a:t>
            </a:r>
          </a:p>
          <a:p>
            <a:r>
              <a:rPr lang="en-US" dirty="0"/>
              <a:t>Once the foam is cut, we will assemble the mold and then mix and pour.</a:t>
            </a:r>
          </a:p>
        </p:txBody>
      </p:sp>
      <p:sp>
        <p:nvSpPr>
          <p:cNvPr id="10" name="Content Placeholder 9">
            <a:extLst>
              <a:ext uri="{FF2B5EF4-FFF2-40B4-BE49-F238E27FC236}">
                <a16:creationId xmlns:a16="http://schemas.microsoft.com/office/drawing/2014/main" id="{86E39924-3C8A-76CC-1E24-EA69AE4A3E7C}"/>
              </a:ext>
            </a:extLst>
          </p:cNvPr>
          <p:cNvSpPr>
            <a:spLocks noGrp="1"/>
          </p:cNvSpPr>
          <p:nvPr>
            <p:ph sz="quarter" idx="18"/>
          </p:nvPr>
        </p:nvSpPr>
        <p:spPr/>
        <p:txBody>
          <a:bodyPr/>
          <a:lstStyle/>
          <a:p>
            <a:r>
              <a:rPr lang="en-US" dirty="0"/>
              <a:t>The team was waiting for a wire hot cutter to be delivered in order for Clayton to cut the foam pieces down to size. </a:t>
            </a:r>
          </a:p>
          <a:p>
            <a:r>
              <a:rPr lang="en-US" dirty="0"/>
              <a:t>The wire cutters came but were shorter than the width if our foam pieces so Clayton cut them along the smaller width. </a:t>
            </a:r>
          </a:p>
        </p:txBody>
      </p:sp>
      <p:sp>
        <p:nvSpPr>
          <p:cNvPr id="11" name="Content Placeholder 10">
            <a:extLst>
              <a:ext uri="{FF2B5EF4-FFF2-40B4-BE49-F238E27FC236}">
                <a16:creationId xmlns:a16="http://schemas.microsoft.com/office/drawing/2014/main" id="{7B6CEBEC-EC75-EDE8-9E93-275E05E85686}"/>
              </a:ext>
            </a:extLst>
          </p:cNvPr>
          <p:cNvSpPr>
            <a:spLocks noGrp="1"/>
          </p:cNvSpPr>
          <p:nvPr>
            <p:ph sz="quarter" idx="19"/>
          </p:nvPr>
        </p:nvSpPr>
        <p:spPr/>
        <p:txBody>
          <a:bodyPr/>
          <a:lstStyle/>
          <a:p>
            <a:r>
              <a:rPr lang="en-US" dirty="0"/>
              <a:t>Cutting has been postponed longer than hoped for. We’ve rescheduled our time with the Prototyping lab a few times to account for these changes. </a:t>
            </a:r>
          </a:p>
          <a:p>
            <a:r>
              <a:rPr lang="en-US" dirty="0"/>
              <a:t>Unfortunately the sheets Clayton cut with the hot wire crested waves in the sheets so they cannot be used in the lab (they won’t be able to suction down)  but Clayton and Justin were able to find a lab to cut them in so they won’t have waves. </a:t>
            </a:r>
          </a:p>
        </p:txBody>
      </p:sp>
      <p:sp>
        <p:nvSpPr>
          <p:cNvPr id="12" name="Text Placeholder 11">
            <a:extLst>
              <a:ext uri="{FF2B5EF4-FFF2-40B4-BE49-F238E27FC236}">
                <a16:creationId xmlns:a16="http://schemas.microsoft.com/office/drawing/2014/main" id="{0A5D755C-7D2F-F275-9523-BE8F13D69E1D}"/>
              </a:ext>
            </a:extLst>
          </p:cNvPr>
          <p:cNvSpPr>
            <a:spLocks noGrp="1"/>
          </p:cNvSpPr>
          <p:nvPr>
            <p:ph type="body" sz="quarter" idx="20"/>
          </p:nvPr>
        </p:nvSpPr>
        <p:spPr/>
        <p:txBody>
          <a:bodyPr/>
          <a:lstStyle/>
          <a:p>
            <a:r>
              <a:rPr lang="en-US" dirty="0"/>
              <a:t>5</a:t>
            </a:r>
          </a:p>
        </p:txBody>
      </p:sp>
      <p:sp>
        <p:nvSpPr>
          <p:cNvPr id="13" name="Text Placeholder 12">
            <a:extLst>
              <a:ext uri="{FF2B5EF4-FFF2-40B4-BE49-F238E27FC236}">
                <a16:creationId xmlns:a16="http://schemas.microsoft.com/office/drawing/2014/main" id="{DDDB5867-DEF6-C783-AD59-8469A93BCB23}"/>
              </a:ext>
            </a:extLst>
          </p:cNvPr>
          <p:cNvSpPr>
            <a:spLocks noGrp="1"/>
          </p:cNvSpPr>
          <p:nvPr>
            <p:ph type="body" sz="quarter" idx="21"/>
          </p:nvPr>
        </p:nvSpPr>
        <p:spPr/>
        <p:txBody>
          <a:bodyPr/>
          <a:lstStyle/>
          <a:p>
            <a:r>
              <a:rPr lang="en-US" dirty="0"/>
              <a:t>6</a:t>
            </a:r>
          </a:p>
        </p:txBody>
      </p:sp>
      <p:sp>
        <p:nvSpPr>
          <p:cNvPr id="14" name="Text Placeholder 13">
            <a:extLst>
              <a:ext uri="{FF2B5EF4-FFF2-40B4-BE49-F238E27FC236}">
                <a16:creationId xmlns:a16="http://schemas.microsoft.com/office/drawing/2014/main" id="{B4F4176A-8CC1-D3D0-5B29-737DC0F49D99}"/>
              </a:ext>
            </a:extLst>
          </p:cNvPr>
          <p:cNvSpPr>
            <a:spLocks noGrp="1"/>
          </p:cNvSpPr>
          <p:nvPr>
            <p:ph type="body" sz="quarter" idx="22"/>
          </p:nvPr>
        </p:nvSpPr>
        <p:spPr/>
        <p:txBody>
          <a:bodyPr/>
          <a:lstStyle/>
          <a:p>
            <a:r>
              <a:rPr lang="en-US" dirty="0"/>
              <a:t>4</a:t>
            </a:r>
          </a:p>
        </p:txBody>
      </p:sp>
      <p:sp>
        <p:nvSpPr>
          <p:cNvPr id="15" name="Text Placeholder 14">
            <a:extLst>
              <a:ext uri="{FF2B5EF4-FFF2-40B4-BE49-F238E27FC236}">
                <a16:creationId xmlns:a16="http://schemas.microsoft.com/office/drawing/2014/main" id="{3AFD5CDE-4525-7406-4CC2-046933CB79BF}"/>
              </a:ext>
            </a:extLst>
          </p:cNvPr>
          <p:cNvSpPr>
            <a:spLocks noGrp="1"/>
          </p:cNvSpPr>
          <p:nvPr>
            <p:ph type="body" sz="quarter" idx="23"/>
          </p:nvPr>
        </p:nvSpPr>
        <p:spPr/>
        <p:txBody>
          <a:bodyPr/>
          <a:lstStyle/>
          <a:p>
            <a:endParaRPr lang="en-US"/>
          </a:p>
        </p:txBody>
      </p:sp>
      <p:sp>
        <p:nvSpPr>
          <p:cNvPr id="16" name="Text Placeholder 15">
            <a:extLst>
              <a:ext uri="{FF2B5EF4-FFF2-40B4-BE49-F238E27FC236}">
                <a16:creationId xmlns:a16="http://schemas.microsoft.com/office/drawing/2014/main" id="{E93C3907-48DA-2D1A-AF95-BCDDD2DDF8E0}"/>
              </a:ext>
            </a:extLst>
          </p:cNvPr>
          <p:cNvSpPr>
            <a:spLocks noGrp="1"/>
          </p:cNvSpPr>
          <p:nvPr>
            <p:ph type="body" sz="quarter" idx="24"/>
          </p:nvPr>
        </p:nvSpPr>
        <p:spPr/>
        <p:txBody>
          <a:bodyPr/>
          <a:lstStyle/>
          <a:p>
            <a:endParaRPr lang="en-US"/>
          </a:p>
        </p:txBody>
      </p:sp>
      <p:sp>
        <p:nvSpPr>
          <p:cNvPr id="18" name="TextBox 17">
            <a:extLst>
              <a:ext uri="{FF2B5EF4-FFF2-40B4-BE49-F238E27FC236}">
                <a16:creationId xmlns:a16="http://schemas.microsoft.com/office/drawing/2014/main" id="{69317F69-E0A3-2549-8941-49C8A93D349D}"/>
              </a:ext>
            </a:extLst>
          </p:cNvPr>
          <p:cNvSpPr txBox="1">
            <a:spLocks noGrp="1" noRot="1" noMove="1" noResize="1" noEditPoints="1" noAdjustHandles="1" noChangeArrowheads="1" noChangeShapeType="1"/>
          </p:cNvSpPr>
          <p:nvPr/>
        </p:nvSpPr>
        <p:spPr>
          <a:xfrm>
            <a:off x="7397217" y="1299591"/>
            <a:ext cx="1890180" cy="369332"/>
          </a:xfrm>
          <a:prstGeom prst="rect">
            <a:avLst/>
          </a:prstGeom>
          <a:noFill/>
          <a:ln>
            <a:noFill/>
          </a:ln>
        </p:spPr>
        <p:txBody>
          <a:bodyPr wrap="square" rtlCol="0">
            <a:spAutoFit/>
          </a:bodyPr>
          <a:lstStyle/>
          <a:p>
            <a:r>
              <a:rPr lang="en-US" b="1" dirty="0"/>
              <a:t>Weekly Mtg:</a:t>
            </a:r>
          </a:p>
        </p:txBody>
      </p:sp>
    </p:spTree>
    <p:extLst>
      <p:ext uri="{BB962C8B-B14F-4D97-AF65-F5344CB8AC3E}">
        <p14:creationId xmlns:p14="http://schemas.microsoft.com/office/powerpoint/2010/main" val="2313935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pstoneStatusReportTemplate.potx" id="{A3692540-E5C2-48CB-9700-763F99D50944}" vid="{81DC28FA-4C92-49C4-8DA3-28DB72FBDF2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CapstoneStatusReportTemplate</Template>
  <TotalTime>383</TotalTime>
  <Words>14</Words>
  <Application>Microsoft Office PowerPoint</Application>
  <PresentationFormat>Widescreen</PresentationFormat>
  <Paragraphs>4</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Status Report:  CEEn-2016CPST-&lt;xxx&gt;: &lt;project title&gt; Team Members:  &lt;team member names&gt; Date:  &lt;date&gt;</dc:title>
  <dc:creator>Windows User</dc:creator>
  <cp:lastModifiedBy>Emily Cooper</cp:lastModifiedBy>
  <cp:revision>24</cp:revision>
  <dcterms:created xsi:type="dcterms:W3CDTF">2017-01-09T14:30:38Z</dcterms:created>
  <dcterms:modified xsi:type="dcterms:W3CDTF">2024-03-05T00:43:27Z</dcterms:modified>
</cp:coreProperties>
</file>