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62"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D5D"/>
    <a:srgbClr val="0000FF"/>
    <a:srgbClr val="000066"/>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84" d="100"/>
          <a:sy n="84" d="100"/>
        </p:scale>
        <p:origin x="552"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D326F9C-C872-4592-B2B1-6C7B5A967BAB}" type="datetime4">
              <a:rPr lang="en-US" smtClean="0"/>
              <a:t>March 11, 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37DC3B2-0BBE-4342-84D0-2167B536CF14}" type="slidenum">
              <a:rPr lang="en-US" smtClean="0"/>
              <a:t>‹#›</a:t>
            </a:fld>
            <a:endParaRPr lang="en-US"/>
          </a:p>
        </p:txBody>
      </p:sp>
    </p:spTree>
    <p:extLst>
      <p:ext uri="{BB962C8B-B14F-4D97-AF65-F5344CB8AC3E}">
        <p14:creationId xmlns:p14="http://schemas.microsoft.com/office/powerpoint/2010/main" val="359931151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40CEE7-146D-4959-8DAB-03D18C40309F}" type="datetime4">
              <a:rPr lang="en-US" smtClean="0"/>
              <a:t>March 11,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5CFB4E-64E7-45B1-A2FD-9011405ED1F4}" type="slidenum">
              <a:rPr lang="en-US" smtClean="0"/>
              <a:t>‹#›</a:t>
            </a:fld>
            <a:endParaRPr lang="en-US"/>
          </a:p>
        </p:txBody>
      </p:sp>
    </p:spTree>
    <p:extLst>
      <p:ext uri="{BB962C8B-B14F-4D97-AF65-F5344CB8AC3E}">
        <p14:creationId xmlns:p14="http://schemas.microsoft.com/office/powerpoint/2010/main" val="274979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00091E6-AEAD-4595-9FFC-D82C11995FEF}"/>
              </a:ext>
            </a:extLst>
          </p:cNvPr>
          <p:cNvSpPr>
            <a:spLocks noGrp="1"/>
          </p:cNvSpPr>
          <p:nvPr>
            <p:ph type="body" sz="quarter" idx="10" hasCustomPrompt="1"/>
          </p:nvPr>
        </p:nvSpPr>
        <p:spPr>
          <a:xfrm>
            <a:off x="3099808" y="1360711"/>
            <a:ext cx="2934714"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2-digit team id&gt;</a:t>
            </a:r>
          </a:p>
        </p:txBody>
      </p:sp>
      <p:sp>
        <p:nvSpPr>
          <p:cNvPr id="9" name="TextBox 8">
            <a:extLst>
              <a:ext uri="{FF2B5EF4-FFF2-40B4-BE49-F238E27FC236}">
                <a16:creationId xmlns:a16="http://schemas.microsoft.com/office/drawing/2014/main" id="{947A2DE4-7BFD-4676-BBE3-8134E3ADD9A0}"/>
              </a:ext>
            </a:extLst>
          </p:cNvPr>
          <p:cNvSpPr txBox="1"/>
          <p:nvPr userDrawn="1"/>
        </p:nvSpPr>
        <p:spPr>
          <a:xfrm>
            <a:off x="173232" y="1360712"/>
            <a:ext cx="2850139" cy="276999"/>
          </a:xfrm>
          <a:prstGeom prst="rect">
            <a:avLst/>
          </a:prstGeom>
          <a:noFill/>
        </p:spPr>
        <p:txBody>
          <a:bodyPr wrap="none" lIns="0" tIns="0" rIns="0" bIns="0" rtlCol="0" anchor="ctr" anchorCtr="1">
            <a:spAutoFit/>
          </a:bodyPr>
          <a:lstStyle/>
          <a:p>
            <a:pPr algn="ctr"/>
            <a:r>
              <a:rPr lang="en-US" b="1" dirty="0"/>
              <a:t>Project Status Report:  CPST-0</a:t>
            </a:r>
          </a:p>
        </p:txBody>
      </p:sp>
      <p:sp>
        <p:nvSpPr>
          <p:cNvPr id="10" name="Text Placeholder 7">
            <a:extLst>
              <a:ext uri="{FF2B5EF4-FFF2-40B4-BE49-F238E27FC236}">
                <a16:creationId xmlns:a16="http://schemas.microsoft.com/office/drawing/2014/main" id="{E4EA7D44-30E0-4793-8A44-38E59A9BA165}"/>
              </a:ext>
            </a:extLst>
          </p:cNvPr>
          <p:cNvSpPr>
            <a:spLocks noGrp="1"/>
          </p:cNvSpPr>
          <p:nvPr>
            <p:ph type="body" sz="quarter" idx="11" hasCustomPrompt="1"/>
          </p:nvPr>
        </p:nvSpPr>
        <p:spPr>
          <a:xfrm>
            <a:off x="1797412" y="1953759"/>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project title here&gt;</a:t>
            </a:r>
          </a:p>
        </p:txBody>
      </p:sp>
      <p:sp>
        <p:nvSpPr>
          <p:cNvPr id="12" name="Text Placeholder 7">
            <a:extLst>
              <a:ext uri="{FF2B5EF4-FFF2-40B4-BE49-F238E27FC236}">
                <a16:creationId xmlns:a16="http://schemas.microsoft.com/office/drawing/2014/main" id="{1D1DA323-3E4F-4295-A822-9D3EA0D45904}"/>
              </a:ext>
            </a:extLst>
          </p:cNvPr>
          <p:cNvSpPr>
            <a:spLocks noGrp="1"/>
          </p:cNvSpPr>
          <p:nvPr>
            <p:ph type="body" sz="quarter" idx="12" hasCustomPrompt="1"/>
          </p:nvPr>
        </p:nvSpPr>
        <p:spPr>
          <a:xfrm>
            <a:off x="1797413" y="1656763"/>
            <a:ext cx="10226753"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team member names&gt;</a:t>
            </a:r>
          </a:p>
        </p:txBody>
      </p:sp>
      <p:sp>
        <p:nvSpPr>
          <p:cNvPr id="13" name="TextBox 12">
            <a:extLst>
              <a:ext uri="{FF2B5EF4-FFF2-40B4-BE49-F238E27FC236}">
                <a16:creationId xmlns:a16="http://schemas.microsoft.com/office/drawing/2014/main" id="{74B4EFA2-85F8-4BCD-AA58-C1839125ABF3}"/>
              </a:ext>
            </a:extLst>
          </p:cNvPr>
          <p:cNvSpPr txBox="1"/>
          <p:nvPr userDrawn="1"/>
        </p:nvSpPr>
        <p:spPr>
          <a:xfrm>
            <a:off x="167834" y="1656762"/>
            <a:ext cx="1541769" cy="276999"/>
          </a:xfrm>
          <a:prstGeom prst="rect">
            <a:avLst/>
          </a:prstGeom>
          <a:noFill/>
        </p:spPr>
        <p:txBody>
          <a:bodyPr wrap="none" lIns="0" tIns="0" rIns="0" bIns="0" rtlCol="0" anchor="ctr" anchorCtr="1">
            <a:spAutoFit/>
          </a:bodyPr>
          <a:lstStyle/>
          <a:p>
            <a:pPr algn="l"/>
            <a:r>
              <a:rPr lang="en-US" b="1" dirty="0"/>
              <a:t>Team Members:</a:t>
            </a:r>
          </a:p>
        </p:txBody>
      </p:sp>
      <p:sp>
        <p:nvSpPr>
          <p:cNvPr id="14" name="Text Placeholder 7">
            <a:extLst>
              <a:ext uri="{FF2B5EF4-FFF2-40B4-BE49-F238E27FC236}">
                <a16:creationId xmlns:a16="http://schemas.microsoft.com/office/drawing/2014/main" id="{DCE0B8F4-FE68-4673-8B17-0861837AA5CD}"/>
              </a:ext>
            </a:extLst>
          </p:cNvPr>
          <p:cNvSpPr>
            <a:spLocks noGrp="1"/>
          </p:cNvSpPr>
          <p:nvPr>
            <p:ph type="body" sz="quarter" idx="13" hasCustomPrompt="1"/>
          </p:nvPr>
        </p:nvSpPr>
        <p:spPr>
          <a:xfrm>
            <a:off x="9397100" y="1360713"/>
            <a:ext cx="2627066" cy="276999"/>
          </a:xfrm>
        </p:spPr>
        <p:txBody>
          <a:bodyPr wrap="none" lIns="0" tIns="0" rIns="0" bIns="0">
            <a:noAutofit/>
          </a:bodyPr>
          <a:lstStyle>
            <a:lvl1pPr marL="0" indent="0" algn="l">
              <a:lnSpc>
                <a:spcPct val="100000"/>
              </a:lnSpc>
              <a:spcBef>
                <a:spcPts val="0"/>
              </a:spcBef>
              <a:buFontTx/>
              <a:buNone/>
              <a:defRPr sz="1800">
                <a:solidFill>
                  <a:schemeClr val="tx1"/>
                </a:solidFill>
              </a:defRPr>
            </a:lvl1pPr>
            <a:lvl2pPr>
              <a:defRPr sz="1800"/>
            </a:lvl2pPr>
            <a:lvl3pPr>
              <a:defRPr sz="1800"/>
            </a:lvl3pPr>
            <a:lvl4pPr>
              <a:defRPr sz="1800"/>
            </a:lvl4pPr>
            <a:lvl5pPr>
              <a:defRPr sz="1800"/>
            </a:lvl5pPr>
          </a:lstStyle>
          <a:p>
            <a:pPr lvl="0"/>
            <a:r>
              <a:rPr lang="en-US" dirty="0"/>
              <a:t>&lt;Click to enter report date&gt;</a:t>
            </a:r>
          </a:p>
        </p:txBody>
      </p:sp>
      <p:sp>
        <p:nvSpPr>
          <p:cNvPr id="15" name="TextBox 14">
            <a:extLst>
              <a:ext uri="{FF2B5EF4-FFF2-40B4-BE49-F238E27FC236}">
                <a16:creationId xmlns:a16="http://schemas.microsoft.com/office/drawing/2014/main" id="{9D506FF2-2C0E-4609-ACB7-A92000432FD0}"/>
              </a:ext>
            </a:extLst>
          </p:cNvPr>
          <p:cNvSpPr txBox="1"/>
          <p:nvPr userDrawn="1"/>
        </p:nvSpPr>
        <p:spPr>
          <a:xfrm>
            <a:off x="8053271" y="1360712"/>
            <a:ext cx="1217962" cy="276999"/>
          </a:xfrm>
          <a:prstGeom prst="rect">
            <a:avLst/>
          </a:prstGeom>
          <a:noFill/>
        </p:spPr>
        <p:txBody>
          <a:bodyPr wrap="none" lIns="0" tIns="0" rIns="0" bIns="0" rtlCol="0" anchor="ctr" anchorCtr="1">
            <a:spAutoFit/>
          </a:bodyPr>
          <a:lstStyle/>
          <a:p>
            <a:pPr algn="l"/>
            <a:r>
              <a:rPr lang="en-US" b="1" dirty="0"/>
              <a:t>Report Date:</a:t>
            </a:r>
          </a:p>
        </p:txBody>
      </p:sp>
      <p:sp>
        <p:nvSpPr>
          <p:cNvPr id="20" name="TextBox 19">
            <a:extLst>
              <a:ext uri="{FF2B5EF4-FFF2-40B4-BE49-F238E27FC236}">
                <a16:creationId xmlns:a16="http://schemas.microsoft.com/office/drawing/2014/main" id="{CABBFB22-7CE7-4280-B177-A17E5E3E6456}"/>
              </a:ext>
            </a:extLst>
          </p:cNvPr>
          <p:cNvSpPr txBox="1"/>
          <p:nvPr userDrawn="1"/>
        </p:nvSpPr>
        <p:spPr>
          <a:xfrm>
            <a:off x="96902" y="2325245"/>
            <a:ext cx="4737002" cy="215444"/>
          </a:xfrm>
          <a:prstGeom prst="rect">
            <a:avLst/>
          </a:prstGeom>
          <a:noFill/>
        </p:spPr>
        <p:txBody>
          <a:bodyPr wrap="none" lIns="0" tIns="0" rIns="0" bIns="0" rtlCol="0">
            <a:spAutoFit/>
          </a:bodyPr>
          <a:lstStyle/>
          <a:p>
            <a:r>
              <a:rPr lang="en-US" sz="1400" b="1" dirty="0">
                <a:solidFill>
                  <a:srgbClr val="0000FF"/>
                </a:solidFill>
              </a:rPr>
              <a:t>1) Summary of technical/non-technical challenges encountered </a:t>
            </a:r>
          </a:p>
        </p:txBody>
      </p:sp>
      <p:sp>
        <p:nvSpPr>
          <p:cNvPr id="21" name="Date Placeholder 6">
            <a:extLst>
              <a:ext uri="{FF2B5EF4-FFF2-40B4-BE49-F238E27FC236}">
                <a16:creationId xmlns:a16="http://schemas.microsoft.com/office/drawing/2014/main" id="{19241A73-3A01-4DCC-AB6F-5FFEE1B26ADF}"/>
              </a:ext>
            </a:extLst>
          </p:cNvPr>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3/11/2024</a:t>
            </a:fld>
            <a:endParaRPr lang="en-US"/>
          </a:p>
        </p:txBody>
      </p:sp>
      <p:sp>
        <p:nvSpPr>
          <p:cNvPr id="22" name="Slide Number Placeholder 8">
            <a:extLst>
              <a:ext uri="{FF2B5EF4-FFF2-40B4-BE49-F238E27FC236}">
                <a16:creationId xmlns:a16="http://schemas.microsoft.com/office/drawing/2014/main" id="{4864D0AB-4E92-4B98-BF5B-EE75B8583296}"/>
              </a:ext>
            </a:extLst>
          </p:cNvPr>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25" name="Content Placeholder 18">
            <a:extLst>
              <a:ext uri="{FF2B5EF4-FFF2-40B4-BE49-F238E27FC236}">
                <a16:creationId xmlns:a16="http://schemas.microsoft.com/office/drawing/2014/main" id="{AF4C2A50-C753-4928-B6D0-3B09B6703D5D}"/>
              </a:ext>
            </a:extLst>
          </p:cNvPr>
          <p:cNvSpPr>
            <a:spLocks noGrp="1"/>
          </p:cNvSpPr>
          <p:nvPr>
            <p:ph sz="quarter" idx="15" hasCustomPrompt="1"/>
          </p:nvPr>
        </p:nvSpPr>
        <p:spPr>
          <a:xfrm>
            <a:off x="6256604" y="2627372"/>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#2 responses here&gt;</a:t>
            </a:r>
          </a:p>
        </p:txBody>
      </p:sp>
      <p:sp>
        <p:nvSpPr>
          <p:cNvPr id="26" name="TextBox 25">
            <a:extLst>
              <a:ext uri="{FF2B5EF4-FFF2-40B4-BE49-F238E27FC236}">
                <a16:creationId xmlns:a16="http://schemas.microsoft.com/office/drawing/2014/main" id="{A991F395-4C01-4914-8929-92B961D2AB76}"/>
              </a:ext>
            </a:extLst>
          </p:cNvPr>
          <p:cNvSpPr txBox="1"/>
          <p:nvPr userDrawn="1"/>
        </p:nvSpPr>
        <p:spPr>
          <a:xfrm>
            <a:off x="6067756" y="2324287"/>
            <a:ext cx="4318362" cy="215444"/>
          </a:xfrm>
          <a:prstGeom prst="rect">
            <a:avLst/>
          </a:prstGeom>
          <a:noFill/>
        </p:spPr>
        <p:txBody>
          <a:bodyPr wrap="none" lIns="0" tIns="0" rIns="0" bIns="0" rtlCol="0">
            <a:spAutoFit/>
          </a:bodyPr>
          <a:lstStyle/>
          <a:p>
            <a:r>
              <a:rPr lang="en-US" sz="1400" b="1" dirty="0">
                <a:solidFill>
                  <a:srgbClr val="0000FF"/>
                </a:solidFill>
              </a:rPr>
              <a:t>2) Team approaches &amp; resolutions to overcome challenges</a:t>
            </a:r>
          </a:p>
        </p:txBody>
      </p:sp>
      <p:sp>
        <p:nvSpPr>
          <p:cNvPr id="28" name="TextBox 27">
            <a:extLst>
              <a:ext uri="{FF2B5EF4-FFF2-40B4-BE49-F238E27FC236}">
                <a16:creationId xmlns:a16="http://schemas.microsoft.com/office/drawing/2014/main" id="{FE2D59C1-0F80-4246-A242-54B902601316}"/>
              </a:ext>
            </a:extLst>
          </p:cNvPr>
          <p:cNvSpPr txBox="1"/>
          <p:nvPr userDrawn="1"/>
        </p:nvSpPr>
        <p:spPr>
          <a:xfrm>
            <a:off x="96902" y="4372933"/>
            <a:ext cx="4470263" cy="215444"/>
          </a:xfrm>
          <a:prstGeom prst="rect">
            <a:avLst/>
          </a:prstGeom>
          <a:noFill/>
        </p:spPr>
        <p:txBody>
          <a:bodyPr wrap="none" lIns="0" tIns="0" rIns="0" bIns="0" rtlCol="0">
            <a:spAutoFit/>
          </a:bodyPr>
          <a:lstStyle/>
          <a:p>
            <a:r>
              <a:rPr lang="en-US" sz="1400" b="1" dirty="0">
                <a:solidFill>
                  <a:srgbClr val="0000FF"/>
                </a:solidFill>
              </a:rPr>
              <a:t>3) Status of challenge resolutions &amp; potential project impact</a:t>
            </a:r>
          </a:p>
        </p:txBody>
      </p:sp>
      <p:sp>
        <p:nvSpPr>
          <p:cNvPr id="29" name="Content Placeholder 18">
            <a:extLst>
              <a:ext uri="{FF2B5EF4-FFF2-40B4-BE49-F238E27FC236}">
                <a16:creationId xmlns:a16="http://schemas.microsoft.com/office/drawing/2014/main" id="{75F8EE5F-251A-4B1A-AA4D-272BFD45C5E7}"/>
              </a:ext>
            </a:extLst>
          </p:cNvPr>
          <p:cNvSpPr>
            <a:spLocks noGrp="1"/>
          </p:cNvSpPr>
          <p:nvPr>
            <p:ph sz="quarter" idx="17" hasCustomPrompt="1"/>
          </p:nvPr>
        </p:nvSpPr>
        <p:spPr>
          <a:xfrm>
            <a:off x="6256604"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#4 responses here&gt;</a:t>
            </a:r>
          </a:p>
        </p:txBody>
      </p:sp>
      <p:sp>
        <p:nvSpPr>
          <p:cNvPr id="30" name="TextBox 29">
            <a:extLst>
              <a:ext uri="{FF2B5EF4-FFF2-40B4-BE49-F238E27FC236}">
                <a16:creationId xmlns:a16="http://schemas.microsoft.com/office/drawing/2014/main" id="{A25E2656-FA2F-424F-9A20-7676075FCF54}"/>
              </a:ext>
            </a:extLst>
          </p:cNvPr>
          <p:cNvSpPr txBox="1"/>
          <p:nvPr userDrawn="1"/>
        </p:nvSpPr>
        <p:spPr>
          <a:xfrm>
            <a:off x="6067756" y="4372933"/>
            <a:ext cx="2109167" cy="215444"/>
          </a:xfrm>
          <a:prstGeom prst="rect">
            <a:avLst/>
          </a:prstGeom>
          <a:noFill/>
        </p:spPr>
        <p:txBody>
          <a:bodyPr wrap="none" lIns="0" tIns="0" rIns="0" bIns="0" rtlCol="0">
            <a:spAutoFit/>
          </a:bodyPr>
          <a:lstStyle/>
          <a:p>
            <a:r>
              <a:rPr lang="en-US" sz="1400" b="1" dirty="0">
                <a:solidFill>
                  <a:srgbClr val="0000FF"/>
                </a:solidFill>
              </a:rPr>
              <a:t>4) Project status &amp; summary</a:t>
            </a:r>
          </a:p>
        </p:txBody>
      </p:sp>
      <p:sp>
        <p:nvSpPr>
          <p:cNvPr id="32" name="Content Placeholder 18">
            <a:extLst>
              <a:ext uri="{FF2B5EF4-FFF2-40B4-BE49-F238E27FC236}">
                <a16:creationId xmlns:a16="http://schemas.microsoft.com/office/drawing/2014/main" id="{407456FB-6E64-4E56-9517-9B38A07D1C20}"/>
              </a:ext>
            </a:extLst>
          </p:cNvPr>
          <p:cNvSpPr>
            <a:spLocks noGrp="1"/>
          </p:cNvSpPr>
          <p:nvPr>
            <p:ph sz="quarter" idx="18" hasCustomPrompt="1"/>
          </p:nvPr>
        </p:nvSpPr>
        <p:spPr>
          <a:xfrm>
            <a:off x="285750" y="2629087"/>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stStyle>
          <a:p>
            <a:pPr lvl="0"/>
            <a:r>
              <a:rPr lang="en-US" dirty="0"/>
              <a:t>&lt;Click to enter question #1 responses here&gt;</a:t>
            </a:r>
          </a:p>
        </p:txBody>
      </p:sp>
      <p:sp>
        <p:nvSpPr>
          <p:cNvPr id="33" name="Content Placeholder 18">
            <a:extLst>
              <a:ext uri="{FF2B5EF4-FFF2-40B4-BE49-F238E27FC236}">
                <a16:creationId xmlns:a16="http://schemas.microsoft.com/office/drawing/2014/main" id="{3FA782C0-8AEA-4B41-A0A4-92518E47E647}"/>
              </a:ext>
            </a:extLst>
          </p:cNvPr>
          <p:cNvSpPr>
            <a:spLocks noGrp="1"/>
          </p:cNvSpPr>
          <p:nvPr>
            <p:ph sz="quarter" idx="19" hasCustomPrompt="1"/>
          </p:nvPr>
        </p:nvSpPr>
        <p:spPr>
          <a:xfrm>
            <a:off x="285750" y="4667250"/>
            <a:ext cx="5649646" cy="1666688"/>
          </a:xfrm>
          <a:ln w="12700">
            <a:solidFill>
              <a:schemeClr val="tx1"/>
            </a:solidFill>
          </a:ln>
        </p:spPr>
        <p:txBody>
          <a:bodyPr lIns="91440" tIns="0" rIns="91440" bIns="0">
            <a:normAutofit/>
          </a:bodyPr>
          <a:lstStyle>
            <a:lvl1pPr>
              <a:lnSpc>
                <a:spcPct val="100000"/>
              </a:lnSpc>
              <a:spcBef>
                <a:spcPts val="0"/>
              </a:spcBef>
              <a:defRPr sz="1200" b="0"/>
            </a:lvl1pPr>
            <a:lvl2pPr marL="233363" indent="0">
              <a:buNone/>
              <a:defRPr sz="1200" b="0"/>
            </a:lvl2pPr>
            <a:lvl3pPr>
              <a:defRPr sz="1200" b="0"/>
            </a:lvl3pPr>
            <a:lvl4pPr>
              <a:defRPr sz="1200" b="0"/>
            </a:lvl4pPr>
            <a:lvl5pPr>
              <a:defRPr sz="1200" b="0"/>
            </a:lvl5pPr>
            <a:lvl6pPr marL="2286000" indent="0">
              <a:buNone/>
              <a:defRPr/>
            </a:lvl6pPr>
          </a:lstStyle>
          <a:p>
            <a:pPr lvl="0"/>
            <a:r>
              <a:rPr lang="en-US" dirty="0"/>
              <a:t>&lt;Click to enter question #3 responses here&gt;</a:t>
            </a:r>
          </a:p>
        </p:txBody>
      </p:sp>
      <p:sp>
        <p:nvSpPr>
          <p:cNvPr id="34" name="TextBox 33">
            <a:extLst>
              <a:ext uri="{FF2B5EF4-FFF2-40B4-BE49-F238E27FC236}">
                <a16:creationId xmlns:a16="http://schemas.microsoft.com/office/drawing/2014/main" id="{E2A4501A-1661-4BF2-B6A3-F21E7F662EC0}"/>
              </a:ext>
            </a:extLst>
          </p:cNvPr>
          <p:cNvSpPr txBox="1"/>
          <p:nvPr userDrawn="1"/>
        </p:nvSpPr>
        <p:spPr>
          <a:xfrm>
            <a:off x="167834" y="1943472"/>
            <a:ext cx="1215461" cy="276999"/>
          </a:xfrm>
          <a:prstGeom prst="rect">
            <a:avLst/>
          </a:prstGeom>
          <a:noFill/>
        </p:spPr>
        <p:txBody>
          <a:bodyPr wrap="none" lIns="0" tIns="0" rIns="0" bIns="0" rtlCol="0" anchor="ctr" anchorCtr="1">
            <a:spAutoFit/>
          </a:bodyPr>
          <a:lstStyle/>
          <a:p>
            <a:pPr algn="l"/>
            <a:r>
              <a:rPr lang="en-US" b="1" dirty="0"/>
              <a:t>Project Title:</a:t>
            </a:r>
          </a:p>
        </p:txBody>
      </p:sp>
      <p:sp>
        <p:nvSpPr>
          <p:cNvPr id="35" name="Text Placeholder 37">
            <a:extLst>
              <a:ext uri="{FF2B5EF4-FFF2-40B4-BE49-F238E27FC236}">
                <a16:creationId xmlns:a16="http://schemas.microsoft.com/office/drawing/2014/main" id="{67AD0BD6-EB2C-4477-9DDC-32FEDF98C661}"/>
              </a:ext>
            </a:extLst>
          </p:cNvPr>
          <p:cNvSpPr>
            <a:spLocks noGrp="1"/>
          </p:cNvSpPr>
          <p:nvPr>
            <p:ph type="body" sz="quarter" idx="20" hasCustomPrompt="1"/>
          </p:nvPr>
        </p:nvSpPr>
        <p:spPr>
          <a:xfrm>
            <a:off x="3294435" y="6518642"/>
            <a:ext cx="318578"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6" name="Text Placeholder 37">
            <a:extLst>
              <a:ext uri="{FF2B5EF4-FFF2-40B4-BE49-F238E27FC236}">
                <a16:creationId xmlns:a16="http://schemas.microsoft.com/office/drawing/2014/main" id="{2FDE6B96-2A63-45E4-800C-B86D262ED707}"/>
              </a:ext>
            </a:extLst>
          </p:cNvPr>
          <p:cNvSpPr>
            <a:spLocks noGrp="1"/>
          </p:cNvSpPr>
          <p:nvPr>
            <p:ph type="body" sz="quarter" idx="21" hasCustomPrompt="1"/>
          </p:nvPr>
        </p:nvSpPr>
        <p:spPr>
          <a:xfrm>
            <a:off x="4770809" y="6518642"/>
            <a:ext cx="318579"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7" name="Text Placeholder 37">
            <a:extLst>
              <a:ext uri="{FF2B5EF4-FFF2-40B4-BE49-F238E27FC236}">
                <a16:creationId xmlns:a16="http://schemas.microsoft.com/office/drawing/2014/main" id="{F630E1C9-CDFA-48BD-9F8E-3C817719990D}"/>
              </a:ext>
            </a:extLst>
          </p:cNvPr>
          <p:cNvSpPr>
            <a:spLocks noGrp="1"/>
          </p:cNvSpPr>
          <p:nvPr>
            <p:ph type="body" sz="quarter" idx="22" hasCustomPrompt="1"/>
          </p:nvPr>
        </p:nvSpPr>
        <p:spPr>
          <a:xfrm>
            <a:off x="6209085" y="6518642"/>
            <a:ext cx="318580" cy="213862"/>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38" name="Text Placeholder 37">
            <a:extLst>
              <a:ext uri="{FF2B5EF4-FFF2-40B4-BE49-F238E27FC236}">
                <a16:creationId xmlns:a16="http://schemas.microsoft.com/office/drawing/2014/main" id="{D4476EEE-C27B-4703-A83C-ED770F98708F}"/>
              </a:ext>
            </a:extLst>
          </p:cNvPr>
          <p:cNvSpPr>
            <a:spLocks noGrp="1"/>
          </p:cNvSpPr>
          <p:nvPr>
            <p:ph type="body" sz="quarter" idx="23" hasCustomPrompt="1"/>
          </p:nvPr>
        </p:nvSpPr>
        <p:spPr>
          <a:xfrm>
            <a:off x="7733085"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
        <p:nvSpPr>
          <p:cNvPr id="24" name="Text Placeholder 37">
            <a:extLst>
              <a:ext uri="{FF2B5EF4-FFF2-40B4-BE49-F238E27FC236}">
                <a16:creationId xmlns:a16="http://schemas.microsoft.com/office/drawing/2014/main" id="{1839E1DE-7E49-43A3-B324-BC4B6332DA0C}"/>
              </a:ext>
            </a:extLst>
          </p:cNvPr>
          <p:cNvSpPr>
            <a:spLocks noGrp="1"/>
          </p:cNvSpPr>
          <p:nvPr>
            <p:ph type="body" sz="quarter" idx="24" hasCustomPrompt="1"/>
          </p:nvPr>
        </p:nvSpPr>
        <p:spPr>
          <a:xfrm>
            <a:off x="9128107" y="6528167"/>
            <a:ext cx="318580" cy="194813"/>
          </a:xfrm>
        </p:spPr>
        <p:txBody>
          <a:bodyPr wrap="none" lIns="0" tIns="0" rIns="0" bIns="0" anchor="ctr" anchorCtr="0">
            <a:noAutofit/>
          </a:bodyPr>
          <a:lstStyle>
            <a:lvl1pPr marL="0" indent="0" algn="l">
              <a:buFontTx/>
              <a:buNone/>
              <a:defRPr sz="1000" b="0"/>
            </a:lvl1pPr>
            <a:lvl2pPr marL="233363" indent="0">
              <a:buFontTx/>
              <a:buNone/>
              <a:defRPr/>
            </a:lvl2pPr>
            <a:lvl3pPr marL="454025" indent="0">
              <a:buFontTx/>
              <a:buNone/>
              <a:defRPr/>
            </a:lvl3pPr>
            <a:lvl4pPr marL="685800" indent="0">
              <a:buFontTx/>
              <a:buNone/>
              <a:defRPr/>
            </a:lvl4pPr>
            <a:lvl5pPr marL="917575" indent="0">
              <a:buFontTx/>
              <a:buNone/>
              <a:defRPr/>
            </a:lvl5pPr>
          </a:lstStyle>
          <a:p>
            <a:pPr lvl="0"/>
            <a:r>
              <a:rPr lang="en-US" dirty="0"/>
              <a:t>&lt;</a:t>
            </a:r>
            <a:r>
              <a:rPr lang="en-US" dirty="0" err="1"/>
              <a:t>hrs</a:t>
            </a:r>
            <a:r>
              <a:rPr lang="en-US" dirty="0"/>
              <a:t>&gt;</a:t>
            </a:r>
          </a:p>
        </p:txBody>
      </p:sp>
    </p:spTree>
    <p:extLst>
      <p:ext uri="{BB962C8B-B14F-4D97-AF65-F5344CB8AC3E}">
        <p14:creationId xmlns:p14="http://schemas.microsoft.com/office/powerpoint/2010/main" val="39804660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009E2F-3539-4898-BFAF-18CC8E98A9F3}"/>
              </a:ext>
            </a:extLst>
          </p:cNvPr>
          <p:cNvSpPr/>
          <p:nvPr userDrawn="1"/>
        </p:nvSpPr>
        <p:spPr>
          <a:xfrm>
            <a:off x="0" y="-101395"/>
            <a:ext cx="12226278" cy="449041"/>
          </a:xfrm>
          <a:prstGeom prst="rect">
            <a:avLst/>
          </a:prstGeom>
          <a:solidFill>
            <a:srgbClr val="002D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233309" y="1401763"/>
            <a:ext cx="11706329" cy="5916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41160" y="2089149"/>
            <a:ext cx="11706328" cy="422904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p:cNvCxnSpPr>
            <a:cxnSpLocks/>
          </p:cNvCxnSpPr>
          <p:nvPr userDrawn="1"/>
        </p:nvCxnSpPr>
        <p:spPr>
          <a:xfrm>
            <a:off x="-1676" y="1273909"/>
            <a:ext cx="1219367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Date Placeholder 6"/>
          <p:cNvSpPr>
            <a:spLocks noGrp="1"/>
          </p:cNvSpPr>
          <p:nvPr>
            <p:ph type="dt" sz="half" idx="2"/>
          </p:nvPr>
        </p:nvSpPr>
        <p:spPr>
          <a:xfrm>
            <a:off x="129356" y="639051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B18479-DCB7-4BF3-AD97-3A9F632828C3}" type="datetimeFigureOut">
              <a:rPr lang="en-US" smtClean="0"/>
              <a:t>3/11/2024</a:t>
            </a:fld>
            <a:endParaRPr lang="en-US"/>
          </a:p>
        </p:txBody>
      </p:sp>
      <p:sp>
        <p:nvSpPr>
          <p:cNvPr id="9" name="Slide Number Placeholder 8"/>
          <p:cNvSpPr>
            <a:spLocks noGrp="1"/>
          </p:cNvSpPr>
          <p:nvPr>
            <p:ph type="sldNum" sz="quarter" idx="4"/>
          </p:nvPr>
        </p:nvSpPr>
        <p:spPr>
          <a:xfrm>
            <a:off x="9306447" y="639051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274445-9E35-463B-B5C8-659CE7C73DE6}" type="slidenum">
              <a:rPr lang="en-US" smtClean="0"/>
              <a:t>‹#›</a:t>
            </a:fld>
            <a:endParaRPr lang="en-US"/>
          </a:p>
        </p:txBody>
      </p:sp>
      <p:sp>
        <p:nvSpPr>
          <p:cNvPr id="11" name="Text Placeholder 7">
            <a:extLst>
              <a:ext uri="{FF2B5EF4-FFF2-40B4-BE49-F238E27FC236}">
                <a16:creationId xmlns:a16="http://schemas.microsoft.com/office/drawing/2014/main" id="{848ECCD3-5360-4AF4-A29E-DB3DE1306312}"/>
              </a:ext>
            </a:extLst>
          </p:cNvPr>
          <p:cNvSpPr txBox="1">
            <a:spLocks/>
          </p:cNvSpPr>
          <p:nvPr userDrawn="1"/>
        </p:nvSpPr>
        <p:spPr>
          <a:xfrm>
            <a:off x="2939143" y="6349873"/>
            <a:ext cx="6294663" cy="233836"/>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2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1000" u="sng" dirty="0"/>
              <a:t>Please enter # of hours spent on project this last week for each team member in the order listed above</a:t>
            </a:r>
          </a:p>
        </p:txBody>
      </p:sp>
      <p:sp>
        <p:nvSpPr>
          <p:cNvPr id="12" name="Text Placeholder 7">
            <a:extLst>
              <a:ext uri="{FF2B5EF4-FFF2-40B4-BE49-F238E27FC236}">
                <a16:creationId xmlns:a16="http://schemas.microsoft.com/office/drawing/2014/main" id="{28DDF56C-28C8-4E7C-9E90-03432CC09E39}"/>
              </a:ext>
            </a:extLst>
          </p:cNvPr>
          <p:cNvSpPr txBox="1">
            <a:spLocks/>
          </p:cNvSpPr>
          <p:nvPr userDrawn="1"/>
        </p:nvSpPr>
        <p:spPr>
          <a:xfrm>
            <a:off x="258697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#1:</a:t>
            </a:r>
          </a:p>
        </p:txBody>
      </p:sp>
      <p:sp>
        <p:nvSpPr>
          <p:cNvPr id="13" name="Text Placeholder 7">
            <a:extLst>
              <a:ext uri="{FF2B5EF4-FFF2-40B4-BE49-F238E27FC236}">
                <a16:creationId xmlns:a16="http://schemas.microsoft.com/office/drawing/2014/main" id="{06756BF0-272A-4D6A-B378-89B89E9310C1}"/>
              </a:ext>
            </a:extLst>
          </p:cNvPr>
          <p:cNvSpPr txBox="1">
            <a:spLocks/>
          </p:cNvSpPr>
          <p:nvPr userDrawn="1"/>
        </p:nvSpPr>
        <p:spPr>
          <a:xfrm>
            <a:off x="406335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#2:</a:t>
            </a:r>
          </a:p>
        </p:txBody>
      </p:sp>
      <p:sp>
        <p:nvSpPr>
          <p:cNvPr id="14" name="Text Placeholder 7">
            <a:extLst>
              <a:ext uri="{FF2B5EF4-FFF2-40B4-BE49-F238E27FC236}">
                <a16:creationId xmlns:a16="http://schemas.microsoft.com/office/drawing/2014/main" id="{2215F411-72A6-456A-8AA0-204ACB198A9C}"/>
              </a:ext>
            </a:extLst>
          </p:cNvPr>
          <p:cNvSpPr txBox="1">
            <a:spLocks/>
          </p:cNvSpPr>
          <p:nvPr userDrawn="1"/>
        </p:nvSpPr>
        <p:spPr>
          <a:xfrm>
            <a:off x="5501628"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#3:</a:t>
            </a:r>
          </a:p>
        </p:txBody>
      </p:sp>
      <p:sp>
        <p:nvSpPr>
          <p:cNvPr id="15" name="Text Placeholder 7">
            <a:extLst>
              <a:ext uri="{FF2B5EF4-FFF2-40B4-BE49-F238E27FC236}">
                <a16:creationId xmlns:a16="http://schemas.microsoft.com/office/drawing/2014/main" id="{796CBCD5-48CC-45BA-88F4-CE962D824EC2}"/>
              </a:ext>
            </a:extLst>
          </p:cNvPr>
          <p:cNvSpPr txBox="1">
            <a:spLocks/>
          </p:cNvSpPr>
          <p:nvPr userDrawn="1"/>
        </p:nvSpPr>
        <p:spPr>
          <a:xfrm>
            <a:off x="69780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#4:</a:t>
            </a:r>
          </a:p>
        </p:txBody>
      </p:sp>
      <p:pic>
        <p:nvPicPr>
          <p:cNvPr id="16" name="Picture 15" descr="Graphical user interface, text, application&#10;&#10;Description automatically generated">
            <a:extLst>
              <a:ext uri="{FF2B5EF4-FFF2-40B4-BE49-F238E27FC236}">
                <a16:creationId xmlns:a16="http://schemas.microsoft.com/office/drawing/2014/main" id="{D13A9B6F-F6B3-43F0-B4B4-478C0F3A7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22492" y="-101395"/>
            <a:ext cx="10343661" cy="1417912"/>
          </a:xfrm>
          <a:prstGeom prst="rect">
            <a:avLst/>
          </a:prstGeom>
        </p:spPr>
      </p:pic>
      <p:sp>
        <p:nvSpPr>
          <p:cNvPr id="17" name="Text Placeholder 7">
            <a:extLst>
              <a:ext uri="{FF2B5EF4-FFF2-40B4-BE49-F238E27FC236}">
                <a16:creationId xmlns:a16="http://schemas.microsoft.com/office/drawing/2014/main" id="{5D3D61B4-02FE-485A-97D3-178B9FCDD4FD}"/>
              </a:ext>
            </a:extLst>
          </p:cNvPr>
          <p:cNvSpPr txBox="1">
            <a:spLocks/>
          </p:cNvSpPr>
          <p:nvPr userDrawn="1"/>
        </p:nvSpPr>
        <p:spPr>
          <a:xfrm>
            <a:off x="8387703" y="6558944"/>
            <a:ext cx="689622" cy="182880"/>
          </a:xfrm>
          <a:prstGeom prst="rect">
            <a:avLst/>
          </a:prstGeom>
        </p:spPr>
        <p:txBody>
          <a:bodyPr wrap="none" lIns="0" tIns="0" rIns="0" bIns="0">
            <a:noAutofit/>
          </a:bodyPr>
          <a:lstStyle>
            <a:lvl1pPr marL="0" indent="0" algn="l" defTabSz="914400" rtl="0" eaLnBrk="1" latinLnBrk="0" hangingPunct="1">
              <a:lnSpc>
                <a:spcPct val="100000"/>
              </a:lnSpc>
              <a:spcBef>
                <a:spcPts val="0"/>
              </a:spcBef>
              <a:buFontTx/>
              <a:buNone/>
              <a:defRPr sz="10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18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18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Member #5:</a:t>
            </a:r>
          </a:p>
        </p:txBody>
      </p:sp>
    </p:spTree>
    <p:extLst>
      <p:ext uri="{BB962C8B-B14F-4D97-AF65-F5344CB8AC3E}">
        <p14:creationId xmlns:p14="http://schemas.microsoft.com/office/powerpoint/2010/main" val="1113622945"/>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32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2800" b="1" kern="1200">
          <a:solidFill>
            <a:schemeClr val="tx1"/>
          </a:solidFill>
          <a:latin typeface="+mn-lt"/>
          <a:ea typeface="+mn-ea"/>
          <a:cs typeface="+mn-cs"/>
        </a:defRPr>
      </a:lvl1pPr>
      <a:lvl2pPr marL="461963" indent="-228600" algn="l" defTabSz="914400" rtl="0" eaLnBrk="1" latinLnBrk="0" hangingPunct="1">
        <a:lnSpc>
          <a:spcPct val="90000"/>
        </a:lnSpc>
        <a:spcBef>
          <a:spcPts val="500"/>
        </a:spcBef>
        <a:buFont typeface="Wingdings" panose="05000000000000000000" pitchFamily="2" charset="2"/>
        <a:buChar char="§"/>
        <a:tabLst>
          <a:tab pos="231775" algn="ctr"/>
        </a:tabLst>
        <a:defRPr sz="2400" b="1" kern="1200">
          <a:solidFill>
            <a:schemeClr val="tx1"/>
          </a:solidFill>
          <a:latin typeface="+mn-lt"/>
          <a:ea typeface="+mn-ea"/>
          <a:cs typeface="+mn-cs"/>
        </a:defRPr>
      </a:lvl2pPr>
      <a:lvl3pPr marL="682625" indent="-228600" algn="l" defTabSz="914400" rtl="0" eaLnBrk="1" latinLnBrk="0" hangingPunct="1">
        <a:lnSpc>
          <a:spcPct val="90000"/>
        </a:lnSpc>
        <a:spcBef>
          <a:spcPts val="500"/>
        </a:spcBef>
        <a:buFont typeface="Courier New" panose="02070309020205020404" pitchFamily="49" charset="0"/>
        <a:buChar char="o"/>
        <a:defRPr sz="2000" kern="1200">
          <a:solidFill>
            <a:schemeClr val="tx1"/>
          </a:solidFill>
          <a:latin typeface="+mn-lt"/>
          <a:ea typeface="+mn-ea"/>
          <a:cs typeface="+mn-cs"/>
        </a:defRPr>
      </a:lvl3pPr>
      <a:lvl4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146175" indent="-228600" algn="l" defTabSz="914400" rtl="0" eaLnBrk="1" latinLnBrk="0" hangingPunct="1">
        <a:lnSpc>
          <a:spcPct val="90000"/>
        </a:lnSpc>
        <a:spcBef>
          <a:spcPts val="500"/>
        </a:spcBef>
        <a:buFont typeface="Wingdings" panose="05000000000000000000" pitchFamily="2" charset="2"/>
        <a:buChar char="Ø"/>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Placeholder 52">
            <a:extLst>
              <a:ext uri="{FF2B5EF4-FFF2-40B4-BE49-F238E27FC236}">
                <a16:creationId xmlns:a16="http://schemas.microsoft.com/office/drawing/2014/main" id="{CB49774D-0EF7-44AF-80B5-489EBA97059D}"/>
              </a:ext>
            </a:extLst>
          </p:cNvPr>
          <p:cNvSpPr>
            <a:spLocks noGrp="1"/>
          </p:cNvSpPr>
          <p:nvPr>
            <p:ph type="body" sz="quarter" idx="11"/>
          </p:nvPr>
        </p:nvSpPr>
        <p:spPr/>
        <p:txBody>
          <a:bodyPr/>
          <a:lstStyle/>
          <a:p>
            <a:r>
              <a:rPr lang="en-US" dirty="0"/>
              <a:t>Steel Bridge</a:t>
            </a:r>
          </a:p>
        </p:txBody>
      </p:sp>
      <p:sp>
        <p:nvSpPr>
          <p:cNvPr id="54" name="Text Placeholder 53">
            <a:extLst>
              <a:ext uri="{FF2B5EF4-FFF2-40B4-BE49-F238E27FC236}">
                <a16:creationId xmlns:a16="http://schemas.microsoft.com/office/drawing/2014/main" id="{99BD87C6-74AC-41EA-87D2-4781740DC5D5}"/>
              </a:ext>
            </a:extLst>
          </p:cNvPr>
          <p:cNvSpPr>
            <a:spLocks noGrp="1"/>
          </p:cNvSpPr>
          <p:nvPr>
            <p:ph type="body" sz="quarter" idx="12"/>
          </p:nvPr>
        </p:nvSpPr>
        <p:spPr/>
        <p:txBody>
          <a:bodyPr/>
          <a:lstStyle/>
          <a:p>
            <a:r>
              <a:rPr lang="en-US" dirty="0"/>
              <a:t>Rebekah Higgins, Jenna </a:t>
            </a:r>
            <a:r>
              <a:rPr lang="en-US" dirty="0" err="1"/>
              <a:t>Dayley</a:t>
            </a:r>
            <a:r>
              <a:rPr lang="en-US" dirty="0"/>
              <a:t>, Rory Albrecht, Brandon Goodrich</a:t>
            </a:r>
          </a:p>
        </p:txBody>
      </p:sp>
      <p:sp>
        <p:nvSpPr>
          <p:cNvPr id="55" name="Text Placeholder 54">
            <a:extLst>
              <a:ext uri="{FF2B5EF4-FFF2-40B4-BE49-F238E27FC236}">
                <a16:creationId xmlns:a16="http://schemas.microsoft.com/office/drawing/2014/main" id="{CE4D6B6D-22D4-46DC-B723-33F31A99FDBA}"/>
              </a:ext>
            </a:extLst>
          </p:cNvPr>
          <p:cNvSpPr>
            <a:spLocks noGrp="1"/>
          </p:cNvSpPr>
          <p:nvPr>
            <p:ph type="body" sz="quarter" idx="13"/>
          </p:nvPr>
        </p:nvSpPr>
        <p:spPr/>
        <p:txBody>
          <a:bodyPr/>
          <a:lstStyle/>
          <a:p>
            <a:r>
              <a:rPr lang="en-US" dirty="0"/>
              <a:t>Monday 3:30-5:00</a:t>
            </a:r>
          </a:p>
          <a:p>
            <a:r>
              <a:rPr lang="en-US" dirty="0"/>
              <a:t>Tuesday 6:30-8:00</a:t>
            </a:r>
          </a:p>
          <a:p>
            <a:r>
              <a:rPr lang="en-US" dirty="0"/>
              <a:t>@ The Structure Lab</a:t>
            </a:r>
          </a:p>
        </p:txBody>
      </p:sp>
      <p:sp>
        <p:nvSpPr>
          <p:cNvPr id="6" name="Date Placeholder 5">
            <a:extLst>
              <a:ext uri="{FF2B5EF4-FFF2-40B4-BE49-F238E27FC236}">
                <a16:creationId xmlns:a16="http://schemas.microsoft.com/office/drawing/2014/main" id="{210F6063-A99B-4DE4-A128-1A3094581307}"/>
              </a:ext>
            </a:extLst>
          </p:cNvPr>
          <p:cNvSpPr>
            <a:spLocks noGrp="1"/>
          </p:cNvSpPr>
          <p:nvPr>
            <p:ph type="dt" sz="half" idx="2"/>
          </p:nvPr>
        </p:nvSpPr>
        <p:spPr/>
        <p:txBody>
          <a:bodyPr/>
          <a:lstStyle/>
          <a:p>
            <a:fld id="{A6977451-84E2-460E-BB82-A584FC533E7F}" type="datetime1">
              <a:rPr lang="en-US" smtClean="0"/>
              <a:t>3/11/2024</a:t>
            </a:fld>
            <a:endParaRPr lang="en-US" dirty="0"/>
          </a:p>
        </p:txBody>
      </p:sp>
      <p:sp>
        <p:nvSpPr>
          <p:cNvPr id="7" name="Slide Number Placeholder 6">
            <a:extLst>
              <a:ext uri="{FF2B5EF4-FFF2-40B4-BE49-F238E27FC236}">
                <a16:creationId xmlns:a16="http://schemas.microsoft.com/office/drawing/2014/main" id="{3F47F5E0-2B0E-4135-A923-8D97EF699E17}"/>
              </a:ext>
            </a:extLst>
          </p:cNvPr>
          <p:cNvSpPr>
            <a:spLocks noGrp="1"/>
          </p:cNvSpPr>
          <p:nvPr>
            <p:ph type="sldNum" sz="quarter" idx="4"/>
          </p:nvPr>
        </p:nvSpPr>
        <p:spPr/>
        <p:txBody>
          <a:bodyPr/>
          <a:lstStyle/>
          <a:p>
            <a:fld id="{D2274445-9E35-463B-B5C8-659CE7C73DE6}" type="slidenum">
              <a:rPr lang="en-US" smtClean="0"/>
              <a:t>1</a:t>
            </a:fld>
            <a:endParaRPr lang="en-US" dirty="0"/>
          </a:p>
        </p:txBody>
      </p:sp>
      <p:sp>
        <p:nvSpPr>
          <p:cNvPr id="56" name="Content Placeholder 55">
            <a:extLst>
              <a:ext uri="{FF2B5EF4-FFF2-40B4-BE49-F238E27FC236}">
                <a16:creationId xmlns:a16="http://schemas.microsoft.com/office/drawing/2014/main" id="{74A00497-E432-4EF1-978F-E5733525AE7F}"/>
              </a:ext>
            </a:extLst>
          </p:cNvPr>
          <p:cNvSpPr>
            <a:spLocks noGrp="1"/>
          </p:cNvSpPr>
          <p:nvPr>
            <p:ph sz="quarter" idx="15"/>
          </p:nvPr>
        </p:nvSpPr>
        <p:spPr/>
        <p:txBody>
          <a:bodyPr/>
          <a:lstStyle/>
          <a:p>
            <a:r>
              <a:rPr lang="en-US" dirty="0"/>
              <a:t>The team approach to resolve this issue was to communicate with all of the team members through text and discuss possible options to fix this problem. Everyone was allowed to talk and say what their opinion was. </a:t>
            </a:r>
          </a:p>
        </p:txBody>
      </p:sp>
      <p:sp>
        <p:nvSpPr>
          <p:cNvPr id="57" name="Content Placeholder 56">
            <a:extLst>
              <a:ext uri="{FF2B5EF4-FFF2-40B4-BE49-F238E27FC236}">
                <a16:creationId xmlns:a16="http://schemas.microsoft.com/office/drawing/2014/main" id="{E5F87EC5-E250-4B13-8B29-14AFCC73AC41}"/>
              </a:ext>
            </a:extLst>
          </p:cNvPr>
          <p:cNvSpPr>
            <a:spLocks noGrp="1"/>
          </p:cNvSpPr>
          <p:nvPr>
            <p:ph sz="quarter" idx="17"/>
          </p:nvPr>
        </p:nvSpPr>
        <p:spPr/>
        <p:txBody>
          <a:bodyPr/>
          <a:lstStyle/>
          <a:p>
            <a:r>
              <a:rPr lang="en-US" dirty="0"/>
              <a:t>Other than the problem discussed, welding is coming along quite nicely and we now have over half of the bays welded. We are on track to finish with plenty of time to practice building the bridge before the Regional competition. </a:t>
            </a:r>
          </a:p>
        </p:txBody>
      </p:sp>
      <p:sp>
        <p:nvSpPr>
          <p:cNvPr id="58" name="Content Placeholder 57">
            <a:extLst>
              <a:ext uri="{FF2B5EF4-FFF2-40B4-BE49-F238E27FC236}">
                <a16:creationId xmlns:a16="http://schemas.microsoft.com/office/drawing/2014/main" id="{4184AAF2-6045-4C31-A944-B52954322012}"/>
              </a:ext>
            </a:extLst>
          </p:cNvPr>
          <p:cNvSpPr>
            <a:spLocks noGrp="1"/>
          </p:cNvSpPr>
          <p:nvPr>
            <p:ph sz="quarter" idx="18"/>
          </p:nvPr>
        </p:nvSpPr>
        <p:spPr/>
        <p:txBody>
          <a:bodyPr/>
          <a:lstStyle/>
          <a:p>
            <a:r>
              <a:rPr lang="en-US" dirty="0"/>
              <a:t>The main challenge that we had this week was that we realized that two of the bays were welded with </a:t>
            </a:r>
            <a:r>
              <a:rPr lang="en-US" dirty="0" err="1"/>
              <a:t>undertruss</a:t>
            </a:r>
            <a:r>
              <a:rPr lang="en-US" dirty="0"/>
              <a:t> connections in the wrong location. </a:t>
            </a:r>
          </a:p>
        </p:txBody>
      </p:sp>
      <p:sp>
        <p:nvSpPr>
          <p:cNvPr id="59" name="Content Placeholder 58">
            <a:extLst>
              <a:ext uri="{FF2B5EF4-FFF2-40B4-BE49-F238E27FC236}">
                <a16:creationId xmlns:a16="http://schemas.microsoft.com/office/drawing/2014/main" id="{B3496305-CF47-4592-BD12-2A97609DB8F0}"/>
              </a:ext>
            </a:extLst>
          </p:cNvPr>
          <p:cNvSpPr>
            <a:spLocks noGrp="1"/>
          </p:cNvSpPr>
          <p:nvPr>
            <p:ph sz="quarter" idx="19"/>
          </p:nvPr>
        </p:nvSpPr>
        <p:spPr/>
        <p:txBody>
          <a:bodyPr/>
          <a:lstStyle/>
          <a:p>
            <a:r>
              <a:rPr lang="en-US" dirty="0"/>
              <a:t>The solution to the problem that was decided upon was to cut those connections that were welded in the wrong spot and relocate them to the correct position. This will take some time to fix but it is the best solution to the problem we could come up with. </a:t>
            </a:r>
          </a:p>
        </p:txBody>
      </p:sp>
      <p:sp>
        <p:nvSpPr>
          <p:cNvPr id="60" name="Text Placeholder 59">
            <a:extLst>
              <a:ext uri="{FF2B5EF4-FFF2-40B4-BE49-F238E27FC236}">
                <a16:creationId xmlns:a16="http://schemas.microsoft.com/office/drawing/2014/main" id="{019ED36C-D77D-4D66-8496-85D993340BA4}"/>
              </a:ext>
            </a:extLst>
          </p:cNvPr>
          <p:cNvSpPr>
            <a:spLocks noGrp="1"/>
          </p:cNvSpPr>
          <p:nvPr>
            <p:ph type="body" sz="quarter" idx="20"/>
          </p:nvPr>
        </p:nvSpPr>
        <p:spPr/>
        <p:txBody>
          <a:bodyPr/>
          <a:lstStyle/>
          <a:p>
            <a:r>
              <a:rPr lang="en-US" dirty="0"/>
              <a:t>3</a:t>
            </a:r>
          </a:p>
        </p:txBody>
      </p:sp>
      <p:sp>
        <p:nvSpPr>
          <p:cNvPr id="62" name="Text Placeholder 61">
            <a:extLst>
              <a:ext uri="{FF2B5EF4-FFF2-40B4-BE49-F238E27FC236}">
                <a16:creationId xmlns:a16="http://schemas.microsoft.com/office/drawing/2014/main" id="{02ED936C-3470-482E-9801-F4E3AD78195A}"/>
              </a:ext>
            </a:extLst>
          </p:cNvPr>
          <p:cNvSpPr>
            <a:spLocks noGrp="1"/>
          </p:cNvSpPr>
          <p:nvPr>
            <p:ph type="body" sz="quarter" idx="22"/>
          </p:nvPr>
        </p:nvSpPr>
        <p:spPr/>
        <p:txBody>
          <a:bodyPr/>
          <a:lstStyle/>
          <a:p>
            <a:r>
              <a:rPr lang="en-US" dirty="0"/>
              <a:t>1.5</a:t>
            </a:r>
          </a:p>
        </p:txBody>
      </p:sp>
      <p:sp>
        <p:nvSpPr>
          <p:cNvPr id="63" name="Text Placeholder 62">
            <a:extLst>
              <a:ext uri="{FF2B5EF4-FFF2-40B4-BE49-F238E27FC236}">
                <a16:creationId xmlns:a16="http://schemas.microsoft.com/office/drawing/2014/main" id="{9BB3E497-3F15-4D5D-BB13-0297D77F05C2}"/>
              </a:ext>
            </a:extLst>
          </p:cNvPr>
          <p:cNvSpPr>
            <a:spLocks noGrp="1"/>
          </p:cNvSpPr>
          <p:nvPr>
            <p:ph type="body" sz="quarter" idx="23"/>
          </p:nvPr>
        </p:nvSpPr>
        <p:spPr/>
        <p:txBody>
          <a:bodyPr/>
          <a:lstStyle/>
          <a:p>
            <a:r>
              <a:rPr lang="en-US" dirty="0"/>
              <a:t>2</a:t>
            </a:r>
          </a:p>
        </p:txBody>
      </p:sp>
      <p:sp>
        <p:nvSpPr>
          <p:cNvPr id="16" name="Text Placeholder 62">
            <a:extLst>
              <a:ext uri="{FF2B5EF4-FFF2-40B4-BE49-F238E27FC236}">
                <a16:creationId xmlns:a16="http://schemas.microsoft.com/office/drawing/2014/main" id="{2391E7AC-9D5D-44F4-8A7E-020188BDFD21}"/>
              </a:ext>
            </a:extLst>
          </p:cNvPr>
          <p:cNvSpPr txBox="1">
            <a:spLocks/>
          </p:cNvSpPr>
          <p:nvPr/>
        </p:nvSpPr>
        <p:spPr>
          <a:xfrm>
            <a:off x="9147157" y="6528167"/>
            <a:ext cx="318580" cy="194813"/>
          </a:xfrm>
          <a:prstGeom prst="rect">
            <a:avLst/>
          </a:prstGeom>
        </p:spPr>
        <p:txBody>
          <a:bodyPr vert="horz" wrap="none" lIns="0" tIns="0" rIns="0" bIns="0" rtlCol="0" anchor="ctr" anchorCtr="0">
            <a:noAutofit/>
          </a:bodyPr>
          <a:lstStyle>
            <a:lvl1pPr marL="0" indent="0" algn="l" defTabSz="914400" rtl="0" eaLnBrk="1" latinLnBrk="0" hangingPunct="1">
              <a:lnSpc>
                <a:spcPct val="90000"/>
              </a:lnSpc>
              <a:spcBef>
                <a:spcPts val="1000"/>
              </a:spcBef>
              <a:buFontTx/>
              <a:buNone/>
              <a:defRPr sz="1000" b="0" kern="1200">
                <a:solidFill>
                  <a:schemeClr val="tx1"/>
                </a:solidFill>
                <a:latin typeface="+mn-lt"/>
                <a:ea typeface="+mn-ea"/>
                <a:cs typeface="+mn-cs"/>
              </a:defRPr>
            </a:lvl1pPr>
            <a:lvl2pPr marL="233363" indent="0" algn="l" defTabSz="914400" rtl="0" eaLnBrk="1" latinLnBrk="0" hangingPunct="1">
              <a:lnSpc>
                <a:spcPct val="90000"/>
              </a:lnSpc>
              <a:spcBef>
                <a:spcPts val="500"/>
              </a:spcBef>
              <a:buFontTx/>
              <a:buNone/>
              <a:tabLst>
                <a:tab pos="231775" algn="ctr"/>
              </a:tabLst>
              <a:defRPr sz="2400" b="1" kern="1200">
                <a:solidFill>
                  <a:schemeClr val="tx1"/>
                </a:solidFill>
                <a:latin typeface="+mn-lt"/>
                <a:ea typeface="+mn-ea"/>
                <a:cs typeface="+mn-cs"/>
              </a:defRPr>
            </a:lvl2pPr>
            <a:lvl3pPr marL="454025"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685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917575" indent="0" algn="l" defTabSz="914400" rtl="0" eaLnBrk="1" latinLnBrk="0" hangingPunct="1">
              <a:lnSpc>
                <a:spcPct val="90000"/>
              </a:lnSpc>
              <a:spcBef>
                <a:spcPts val="500"/>
              </a:spcBef>
              <a:buFontTx/>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2" name="Rectangle 1">
            <a:extLst>
              <a:ext uri="{FF2B5EF4-FFF2-40B4-BE49-F238E27FC236}">
                <a16:creationId xmlns:a16="http://schemas.microsoft.com/office/drawing/2014/main" id="{E0C4BC86-86CB-552C-FFA3-6054AF43ADB5}"/>
              </a:ext>
            </a:extLst>
          </p:cNvPr>
          <p:cNvSpPr/>
          <p:nvPr/>
        </p:nvSpPr>
        <p:spPr>
          <a:xfrm>
            <a:off x="2872556" y="1321466"/>
            <a:ext cx="382138" cy="30934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 Placeholder 51">
            <a:extLst>
              <a:ext uri="{FF2B5EF4-FFF2-40B4-BE49-F238E27FC236}">
                <a16:creationId xmlns:a16="http://schemas.microsoft.com/office/drawing/2014/main" id="{F75A987A-9A48-48A7-8040-33021E74DA0E}"/>
              </a:ext>
            </a:extLst>
          </p:cNvPr>
          <p:cNvSpPr>
            <a:spLocks noGrp="1"/>
          </p:cNvSpPr>
          <p:nvPr>
            <p:ph type="body" sz="quarter" idx="10"/>
          </p:nvPr>
        </p:nvSpPr>
        <p:spPr>
          <a:xfrm>
            <a:off x="2917762" y="1352669"/>
            <a:ext cx="2890988" cy="276999"/>
          </a:xfrm>
        </p:spPr>
        <p:txBody>
          <a:bodyPr/>
          <a:lstStyle/>
          <a:p>
            <a:r>
              <a:rPr lang="en-US" dirty="0"/>
              <a:t>13</a:t>
            </a:r>
          </a:p>
        </p:txBody>
      </p:sp>
      <p:sp>
        <p:nvSpPr>
          <p:cNvPr id="4" name="Text Placeholder 3">
            <a:extLst>
              <a:ext uri="{FF2B5EF4-FFF2-40B4-BE49-F238E27FC236}">
                <a16:creationId xmlns:a16="http://schemas.microsoft.com/office/drawing/2014/main" id="{2FAA7591-BC4D-735A-8B65-CFFD30428EF7}"/>
              </a:ext>
            </a:extLst>
          </p:cNvPr>
          <p:cNvSpPr>
            <a:spLocks noGrp="1"/>
          </p:cNvSpPr>
          <p:nvPr>
            <p:ph type="body" sz="quarter" idx="21"/>
          </p:nvPr>
        </p:nvSpPr>
        <p:spPr/>
        <p:txBody>
          <a:bodyPr/>
          <a:lstStyle/>
          <a:p>
            <a:r>
              <a:rPr lang="en-US" dirty="0"/>
              <a:t>3</a:t>
            </a:r>
          </a:p>
        </p:txBody>
      </p:sp>
    </p:spTree>
    <p:extLst>
      <p:ext uri="{BB962C8B-B14F-4D97-AF65-F5344CB8AC3E}">
        <p14:creationId xmlns:p14="http://schemas.microsoft.com/office/powerpoint/2010/main" val="22443407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apstoneStatusReportTemplate.potx" id="{A3692540-E5C2-48CB-9700-763F99D50944}" vid="{81DC28FA-4C92-49C4-8DA3-28DB72FBDF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CapstoneStatusReportTemplate</Template>
  <TotalTime>20605</TotalTime>
  <Words>188</Words>
  <Application>Microsoft Office PowerPoint</Application>
  <PresentationFormat>Widescreen</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Courier New</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Status Report:  CEEn-2016CPST-&lt;xxx&gt;: &lt;project title&gt; Team Members:  &lt;team member names&gt; Date:  &lt;date&gt;</dc:title>
  <dc:creator>Windows User</dc:creator>
  <cp:lastModifiedBy>Brandon Goodrich</cp:lastModifiedBy>
  <cp:revision>30</cp:revision>
  <dcterms:created xsi:type="dcterms:W3CDTF">2017-01-09T14:30:38Z</dcterms:created>
  <dcterms:modified xsi:type="dcterms:W3CDTF">2024-03-11T23:11:12Z</dcterms:modified>
</cp:coreProperties>
</file>